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34" r:id="rId4"/>
    <p:sldId id="335" r:id="rId5"/>
    <p:sldId id="336" r:id="rId6"/>
    <p:sldId id="317" r:id="rId7"/>
    <p:sldId id="337" r:id="rId8"/>
    <p:sldId id="327" r:id="rId9"/>
    <p:sldId id="318" r:id="rId10"/>
    <p:sldId id="329" r:id="rId11"/>
    <p:sldId id="338" r:id="rId12"/>
    <p:sldId id="331" r:id="rId13"/>
    <p:sldId id="333" r:id="rId14"/>
    <p:sldId id="330" r:id="rId15"/>
  </p:sldIdLst>
  <p:sldSz cx="12192000" cy="6858000"/>
  <p:notesSz cx="6858000" cy="12192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orient="horz" pos="210" userDrawn="1">
          <p15:clr>
            <a:srgbClr val="A4A3A4"/>
          </p15:clr>
        </p15:guide>
        <p15:guide id="8" pos="3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 autoAdjust="0"/>
    <p:restoredTop sz="94723" autoAdjust="0"/>
  </p:normalViewPr>
  <p:slideViewPr>
    <p:cSldViewPr>
      <p:cViewPr varScale="1">
        <p:scale>
          <a:sx n="90" d="100"/>
          <a:sy n="90" d="100"/>
        </p:scale>
        <p:origin x="680" y="192"/>
      </p:cViewPr>
      <p:guideLst>
        <p:guide orient="horz" pos="3884"/>
        <p:guide pos="3840"/>
        <p:guide pos="302"/>
        <p:guide orient="horz" pos="2260"/>
        <p:guide orient="horz" pos="890"/>
        <p:guide orient="horz" pos="618"/>
        <p:guide orient="horz" pos="210"/>
        <p:guide pos="3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4BD089-8A0D-C540-9FDE-525BDFD3E38D}" type="datetimeFigureOut">
              <a:t>6/11/19</a:t>
            </a:fld>
            <a:endParaRPr lang="de-DE"/>
          </a:p>
        </p:txBody>
      </p:sp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7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86F9DC0-F094-8F48-B3AE-FB781DFEB35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8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6F9DC0-F094-8F48-B3AE-FB781DFEB359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151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F9DC0-F094-8F48-B3AE-FB781DFEB3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82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6F9DC0-F094-8F48-B3AE-FB781DFEB359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927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39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74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90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18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54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A931-8A70-A846-B9BE-EEF683BEDD3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7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Log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300" y="2672884"/>
            <a:ext cx="6320913" cy="1237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7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6" name="Bild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7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2192000" cy="6858000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pic>
        <p:nvPicPr>
          <p:cNvPr id="7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el + 2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79424" y="1412876"/>
            <a:ext cx="5580000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77037" y="1412876"/>
            <a:ext cx="5580000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9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79424" y="1412875"/>
            <a:ext cx="5580000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77037" y="1412875"/>
            <a:ext cx="5580000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  <p:pic>
        <p:nvPicPr>
          <p:cNvPr id="8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2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3" y="1412875"/>
            <a:ext cx="11377613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11377614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B453821-B4A8-6447-9E32-21BD7BCFD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3" y="1412875"/>
            <a:ext cx="11377613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11377614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2E40AAF-DB79-F949-BF4A-2A7499AA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3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8210237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344831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DB6F1F9-8CE0-5D4A-A409-1C54911EC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3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en-GB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8210237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344831" y="1412875"/>
            <a:ext cx="36468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 lang="en-GB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56F66A4-6BEB-1A41-B661-BEC459EBE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uppieren 1"/>
          <p:cNvGrpSpPr/>
          <p:nvPr userDrawn="1"/>
        </p:nvGrpSpPr>
        <p:grpSpPr bwMode="auto">
          <a:xfrm>
            <a:off x="0" y="0"/>
            <a:ext cx="12192000" cy="6165850"/>
            <a:chOff x="0" y="0"/>
            <a:chExt cx="12192000" cy="6165850"/>
          </a:xfrm>
        </p:grpSpPr>
        <p:pic>
          <p:nvPicPr>
            <p:cNvPr id="5" name="Bild 9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0" y="0"/>
              <a:ext cx="12192000" cy="6165850"/>
            </a:xfrm>
            <a:prstGeom prst="rect">
              <a:avLst/>
            </a:prstGeom>
          </p:spPr>
        </p:pic>
        <p:sp>
          <p:nvSpPr>
            <p:cNvPr id="6" name="Rechteck 15"/>
            <p:cNvSpPr/>
            <p:nvPr userDrawn="1"/>
          </p:nvSpPr>
          <p:spPr bwMode="auto">
            <a:xfrm>
              <a:off x="0" y="0"/>
              <a:ext cx="12192000" cy="6165850"/>
            </a:xfrm>
            <a:prstGeom prst="rect">
              <a:avLst/>
            </a:prstGeom>
            <a:gradFill>
              <a:gsLst>
                <a:gs pos="0">
                  <a:srgbClr val="137DFF">
                    <a:alpha val="80000"/>
                  </a:srgbClr>
                </a:gs>
                <a:gs pos="50000">
                  <a:srgbClr val="003980">
                    <a:alpha val="69804"/>
                  </a:srgbClr>
                </a:gs>
                <a:gs pos="100000">
                  <a:srgbClr val="00234E">
                    <a:alpha val="69804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0" name="Bild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C4A6AD9-F68E-9149-B1A4-8B40D3A0F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+ 4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917503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337748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 bwMode="auto">
          <a:xfrm>
            <a:off x="6275552" y="1413413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1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6C5DFE38-0958-7242-B45B-854A08C82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4 Inhalte vertik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917503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3377488" y="1412875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5"/>
          </p:nvPr>
        </p:nvSpPr>
        <p:spPr bwMode="auto">
          <a:xfrm>
            <a:off x="6275552" y="1413413"/>
            <a:ext cx="2682000" cy="475199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0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13D82F2D-3C75-1644-9569-F0770DDB8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+ 4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auto">
          <a:xfrm>
            <a:off x="6277038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 bwMode="auto">
          <a:xfrm>
            <a:off x="6277038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1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5EA6899C-157D-5C45-AAC5-EFA3EAEE4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4 Inhalte horizont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auto">
          <a:xfrm>
            <a:off x="6277038" y="1412875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4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5"/>
          </p:nvPr>
        </p:nvSpPr>
        <p:spPr bwMode="auto">
          <a:xfrm>
            <a:off x="6277038" y="3897850"/>
            <a:ext cx="5580000" cy="2268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10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0151F6CA-CE3D-E840-96AF-FE2FF75FE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2 Boxen Eyecatch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77038" y="1412875"/>
            <a:ext cx="5580000" cy="4752975"/>
          </a:xfrm>
          <a:prstGeom prst="rect">
            <a:avLst/>
          </a:prstGeom>
          <a:solidFill>
            <a:schemeClr val="tx2"/>
          </a:solidFill>
          <a:ln w="38100" cap="sq">
            <a:noFill/>
            <a:miter lim="800000"/>
          </a:ln>
        </p:spPr>
        <p:txBody>
          <a:bodyPr vert="horz" wrap="square" lIns="180000" tIns="144000" rIns="180000" bIns="144000" rtlCol="0">
            <a:noAutofit/>
          </a:bodyPr>
          <a:lstStyle>
            <a:lvl1pPr marL="252000" indent="-252000">
              <a:defRPr lang="de-DE" sz="220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marL="252000" lvl="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 bwMode="auto">
          <a:xfrm>
            <a:off x="479425" y="1412874"/>
            <a:ext cx="5580000" cy="4752975"/>
          </a:xfrm>
          <a:prstGeom prst="rect">
            <a:avLst/>
          </a:prstGeom>
          <a:ln w="38100" cap="sq">
            <a:solidFill>
              <a:schemeClr val="bg2"/>
            </a:solidFill>
            <a:miter lim="800000"/>
          </a:ln>
        </p:spPr>
        <p:txBody>
          <a:bodyPr lIns="180000" tIns="144000" rIns="180000" bIns="144000">
            <a:noAutofit/>
          </a:bodyPr>
          <a:lstStyle>
            <a:lvl1pPr>
              <a:defRPr lang="de-DE"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FAF8F6-04FB-B642-B4AB-E1E14E8A4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2 Boxen Eyecatch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77038" y="1412875"/>
            <a:ext cx="5580000" cy="4752975"/>
          </a:xfrm>
          <a:prstGeom prst="rect">
            <a:avLst/>
          </a:prstGeom>
          <a:solidFill>
            <a:schemeClr val="tx2"/>
          </a:solidFill>
          <a:ln w="38100" cap="sq">
            <a:noFill/>
            <a:miter lim="800000"/>
          </a:ln>
        </p:spPr>
        <p:txBody>
          <a:bodyPr vert="horz" wrap="square" lIns="180000" tIns="144000" rIns="180000" bIns="144000" rtlCol="0">
            <a:noAutofit/>
          </a:bodyPr>
          <a:lstStyle>
            <a:lvl1pPr marL="252000" indent="-252000">
              <a:defRPr lang="de-DE" sz="220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marL="252000" lvl="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Inhaltsplatzhalter 2"/>
          <p:cNvSpPr>
            <a:spLocks noGrp="1"/>
          </p:cNvSpPr>
          <p:nvPr>
            <p:ph idx="14"/>
          </p:nvPr>
        </p:nvSpPr>
        <p:spPr bwMode="auto">
          <a:xfrm>
            <a:off x="479425" y="1412875"/>
            <a:ext cx="5580000" cy="4752975"/>
          </a:xfrm>
          <a:prstGeom prst="rect">
            <a:avLst/>
          </a:prstGeom>
          <a:ln w="38100" cap="sq">
            <a:solidFill>
              <a:schemeClr val="bg2"/>
            </a:solidFill>
            <a:miter lim="800000"/>
          </a:ln>
        </p:spPr>
        <p:txBody>
          <a:bodyPr lIns="180000" tIns="144000" rIns="180000" bIns="144000">
            <a:noAutofit/>
          </a:bodyPr>
          <a:lstStyle>
            <a:lvl1pPr>
              <a:defRPr lang="de-DE"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8" name="Bild 1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2C0F48E-DB48-9642-A21C-DE15C6CE2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Text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5" y="333375"/>
            <a:ext cx="10182599" cy="360099"/>
          </a:xfrm>
        </p:spPr>
        <p:txBody>
          <a:bodyPr anchor="t" anchorCtr="0"/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A61B90C-D1E6-0745-B2AF-02839C9B9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Text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8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B1A0EF47-36F1-E240-BE08-AAF73E2DA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Text Eyecatcher rech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5" y="333375"/>
            <a:ext cx="10182599" cy="360099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8478127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9175750" y="1412875"/>
            <a:ext cx="2681288" cy="4751999"/>
          </a:xfrm>
          <a:prstGeom prst="rect">
            <a:avLst/>
          </a:prstGeom>
          <a:solidFill>
            <a:schemeClr val="tx2"/>
          </a:solidFill>
        </p:spPr>
        <p:txBody>
          <a:bodyPr wrap="square" lIns="180000" tIns="144000" rIns="180000" bIns="144000" rtlCol="0">
            <a:noAutofit/>
          </a:bodyPr>
          <a:lstStyle>
            <a:lvl1pPr marL="0" indent="0"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9" name="Bild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98AC82B-5759-074D-946D-A067010DD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Text Eyecatcher rech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8478127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9175750" y="1412875"/>
            <a:ext cx="2681288" cy="4751999"/>
          </a:xfrm>
          <a:prstGeom prst="rect">
            <a:avLst/>
          </a:prstGeom>
          <a:solidFill>
            <a:schemeClr val="tx2"/>
          </a:solidFill>
        </p:spPr>
        <p:txBody>
          <a:bodyPr wrap="square" lIns="180000" tIns="144000" rIns="180000" bIns="144000" rtlCol="0">
            <a:noAutofit/>
          </a:bodyPr>
          <a:lstStyle>
            <a:lvl1pPr marL="0" indent="0"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8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54A602A-FDC1-7347-868D-F4F7B3C8A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Titel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Grafik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11"/>
          <p:cNvSpPr/>
          <p:nvPr userDrawn="1"/>
        </p:nvSpPr>
        <p:spPr bwMode="auto"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 userDrawn="1"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Inhaltsplatzhalter 11"/>
          <p:cNvSpPr>
            <a:spLocks noGrp="1"/>
          </p:cNvSpPr>
          <p:nvPr userDrawn="1"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t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+ Bild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 marL="0" indent="0">
              <a:buFontTx/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9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618F922-DB79-4541-A05F-5C58DD014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+ Bild Eyecatcher li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377488" y="1412875"/>
            <a:ext cx="8479550" cy="4752000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5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7" name="Bild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79424" y="1412875"/>
            <a:ext cx="2682875" cy="475200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80000" tIns="144000" rIns="180000" bIns="144000" rtlCol="0">
            <a:noAutofit/>
          </a:bodyPr>
          <a:lstStyle>
            <a:lvl1pPr marL="0" indent="0">
              <a:buFontTx/>
              <a:buNone/>
              <a:defRPr lang="de-DE" sz="2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400"/>
              </a:spcBef>
              <a:buFont typeface="Arial"/>
              <a:buNone/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6D3DC245-482F-FE4C-B12F-6FC5A7E5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1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Verlauf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70000"/>
              </a:srgbClr>
            </a:gs>
            <a:gs pos="100000">
              <a:srgbClr val="00234E">
                <a:alpha val="70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0E7E5AE-76BD-694D-BF43-4A496547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94BA1A-CB16-C846-83CB-222109E6A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pic>
        <p:nvPicPr>
          <p:cNvPr id="5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69E40B-A572-0848-8D5E-EBBCC812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274C498-84EF-A048-A217-9B3202389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uer Verlauf Title + Sub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AFD7FF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7C3F21BB-B2BB-DB40-89F9-28ABB644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96FDBB3-5958-D648-AC29-2C897F50CD7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9424" y="1412875"/>
            <a:ext cx="5616576" cy="2915642"/>
          </a:xfrm>
          <a:solidFill>
            <a:schemeClr val="bg1">
              <a:alpha val="95000"/>
            </a:schemeClr>
          </a:solidFill>
        </p:spPr>
        <p:txBody>
          <a:bodyPr lIns="180000" tIns="144000" rIns="14400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C66A90-9BE5-A044-A8F1-D4A69A67C56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76975" y="1412875"/>
            <a:ext cx="5592763" cy="2915642"/>
          </a:xfrm>
          <a:solidFill>
            <a:schemeClr val="bg1"/>
          </a:solidFill>
        </p:spPr>
        <p:txBody>
          <a:bodyPr lIns="180000" tIns="144000" rIns="144000"/>
          <a:lstStyle/>
          <a:p>
            <a:pPr marL="0" indent="0">
              <a:buNone/>
            </a:pPr>
            <a:endParaRPr lang="en-US" sz="2000" b="1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EB72C8B-B404-0C43-8614-C8F3B6D0C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Blauer Verlauf Title + Sub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AFD7FF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7C3F21BB-B2BB-DB40-89F9-28ABB644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E1B4369-185F-9D49-B8C5-8DA521889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6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Blauer Verlauf Title + Subtitle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rgbClr val="AFD7FF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7C3F21BB-B2BB-DB40-89F9-28ABB644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6817AB5-FF10-9846-ABFA-E19B2778C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936" y="6626246"/>
            <a:ext cx="2844800" cy="79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609585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4AF68-98B1-4DD1-9D6C-558B3C44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01449C-847F-1340-B4B6-C07D23251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79425" y="6541107"/>
            <a:ext cx="207428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Titel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6000" y="-12063"/>
            <a:ext cx="6096000" cy="6870063"/>
          </a:xfrm>
          <a:prstGeom prst="rect">
            <a:avLst/>
          </a:prstGeom>
        </p:spPr>
      </p:pic>
      <p:pic>
        <p:nvPicPr>
          <p:cNvPr id="5" name="Grafik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7752184" cy="6858000"/>
          </a:xfrm>
          <a:prstGeom prst="rect">
            <a:avLst/>
          </a:prstGeom>
        </p:spPr>
      </p:pic>
      <p:sp>
        <p:nvSpPr>
          <p:cNvPr id="6" name="Rechteck 11"/>
          <p:cNvSpPr/>
          <p:nvPr userDrawn="1"/>
        </p:nvSpPr>
        <p:spPr bwMode="auto"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7" name="Grafik 2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184231" y="5841395"/>
            <a:ext cx="3800351" cy="855575"/>
          </a:xfrm>
          <a:prstGeom prst="rect">
            <a:avLst/>
          </a:prstGeom>
        </p:spPr>
      </p:pic>
      <p:pic>
        <p:nvPicPr>
          <p:cNvPr id="8" name="Bild 8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elslide 3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5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D60814-AECA-7F44-B53C-21FCC5F1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slide 3"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7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11"/>
          <p:cNvSpPr>
            <a:spLocks noGrp="1"/>
          </p:cNvSpPr>
          <p:nvPr>
            <p:ph sz="quarter" idx="13"/>
          </p:nvPr>
        </p:nvSpPr>
        <p:spPr bwMode="auto">
          <a:xfrm>
            <a:off x="479425" y="3897313"/>
            <a:ext cx="5580062" cy="1326105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lIns="288000" tIns="108000" rIns="216000" bIns="108000" anchor="b" anchorCtr="0">
            <a:sp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pic>
        <p:nvPicPr>
          <p:cNvPr id="5" name="Bild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80EAA2-2D87-DF45-8DF7-53F3FFE0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4052" y="6541108"/>
            <a:ext cx="32298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6"/>
            <a:ext cx="11377614" cy="475199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8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</p:spPr>
        <p:txBody>
          <a:bodyPr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9424" y="1412875"/>
            <a:ext cx="11377614" cy="4751999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pic>
        <p:nvPicPr>
          <p:cNvPr id="8" name="Bild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_Sub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 bwMode="auto">
          <a:xfrm>
            <a:off x="479425" y="1412875"/>
            <a:ext cx="11377614" cy="4752975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  <a:endParaRPr/>
          </a:p>
        </p:txBody>
      </p:sp>
      <p:sp>
        <p:nvSpPr>
          <p:cNvPr id="5" name="Foliennummernplatzhalt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auto">
          <a:xfrm>
            <a:off x="479426" y="638073"/>
            <a:ext cx="10474456" cy="360099"/>
          </a:xfrm>
        </p:spPr>
        <p:txBody>
          <a:bodyPr anchor="b" anchorCtr="0">
            <a:noAutofit/>
          </a:bodyPr>
          <a:lstStyle>
            <a:lvl1pPr>
              <a:defRPr sz="2600"/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333375"/>
            <a:ext cx="10474325" cy="2555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</a:p>
        </p:txBody>
      </p:sp>
      <p:pic>
        <p:nvPicPr>
          <p:cNvPr id="9" name="Bild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3463" y="333375"/>
            <a:ext cx="6635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479426" y="333375"/>
            <a:ext cx="104744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79425" y="1412875"/>
            <a:ext cx="11377614" cy="47529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34052" y="6541108"/>
            <a:ext cx="32298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accent5"/>
                </a:solidFill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B2DB4FC9-BFE1-2046-B7CF-BF700D81BD1A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96" r:id="rId36"/>
    <p:sldLayoutId id="2147483694" r:id="rId37"/>
    <p:sldLayoutId id="2147483693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>
        <a:lnSpc>
          <a:spcPct val="90000"/>
        </a:lnSpc>
        <a:spcBef>
          <a:spcPts val="0"/>
        </a:spcBef>
        <a:buNone/>
        <a:defRPr sz="2600">
          <a:solidFill>
            <a:schemeClr val="tx1"/>
          </a:solidFill>
          <a:latin typeface="Arial"/>
          <a:ea typeface="Arial"/>
          <a:cs typeface="Arial"/>
        </a:defRPr>
      </a:lvl1pPr>
    </p:titleStyle>
    <p:bodyStyle>
      <a:lvl1pPr marL="252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1pPr>
      <a:lvl2pPr marL="504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2pPr>
      <a:lvl3pPr marL="756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3pPr>
      <a:lvl4pPr marL="1008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4pPr>
      <a:lvl5pPr marL="1260000" indent="-252000" algn="l" defTabSz="914400">
        <a:lnSpc>
          <a:spcPct val="100000"/>
        </a:lnSpc>
        <a:spcBef>
          <a:spcPts val="400"/>
        </a:spcBef>
        <a:buFont typeface="Arial"/>
        <a:buChar char="•"/>
        <a:defRPr sz="2200">
          <a:solidFill>
            <a:schemeClr val="tx1"/>
          </a:solidFill>
          <a:latin typeface="Arial"/>
          <a:ea typeface="Arial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B62E47-2245-4184-914D-6943223C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44000" tIns="144000" rIns="144000" bIns="144000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ea typeface="ＭＳ Ｐゴシック"/>
                <a:cs typeface="Times New Roman"/>
              </a:rPr>
              <a:t>Easy to install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latin typeface="+mn-lt"/>
                <a:ea typeface="ＭＳ Ｐゴシック"/>
                <a:cs typeface="Times New Roman"/>
              </a:rPr>
              <a:t>Charliecloud was developed to be run on highly secure HPC systems at US government labs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ea typeface="ＭＳ Ｐゴシック"/>
                <a:cs typeface="Times New Roman"/>
              </a:rPr>
              <a:t>Charliecloud runs entirely under the User ID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800"/>
              </a:spcBef>
            </a:pPr>
            <a:r>
              <a:rPr lang="en-US" sz="2000" dirty="0">
                <a:latin typeface="+mn-lt"/>
              </a:rPr>
              <a:t>Ability to run legacy design flows in containers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cs typeface="Times New Roman" panose="02020603050405020304" pitchFamily="18" charset="0"/>
              </a:rPr>
              <a:t>Low overhead and ~ 800 lines of code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LRZ deploys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Charliecloud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via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Spack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Charliecloud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is available in the module system at LRZ</a:t>
            </a:r>
            <a:endParaRPr lang="en-US" sz="20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800" dirty="0"/>
            </a:br>
            <a:r>
              <a:rPr lang="en-US" dirty="0" err="1"/>
              <a:t>Charliecloud</a:t>
            </a:r>
            <a:r>
              <a:rPr lang="en-US" dirty="0"/>
              <a:t> containers in HPC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HPAI@LRZ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1906405" cy="14421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A03529-55A9-224A-9DDB-1C5A4BB29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1389804" cy="153888"/>
          </a:xfrm>
          <a:prstGeom prst="rect">
            <a:avLst/>
          </a:prstGeom>
        </p:spPr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3592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B62E47-2245-4184-914D-6943223C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488" y="1412874"/>
            <a:ext cx="8479550" cy="5616525"/>
          </a:xfrm>
        </p:spPr>
        <p:txBody>
          <a:bodyPr lIns="36000" tIns="0" rIns="36000" bIns="144000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cs typeface="Times New Roman" panose="02020603050405020304" pitchFamily="18" charset="0"/>
              </a:rPr>
              <a:t>Mechanism for deploying AI at LRZ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" b="1" dirty="0">
              <a:solidFill>
                <a:schemeClr val="accent6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Download the Intel optimized </a:t>
            </a:r>
            <a:r>
              <a:rPr lang="en-US" sz="2300" dirty="0" err="1">
                <a:cs typeface="Times New Roman" panose="02020603050405020304" pitchFamily="18" charset="0"/>
              </a:rPr>
              <a:t>TensorFlow</a:t>
            </a:r>
            <a:r>
              <a:rPr lang="en-US" sz="2300" dirty="0">
                <a:cs typeface="Times New Roman" panose="02020603050405020304" pitchFamily="18" charset="0"/>
              </a:rPr>
              <a:t> Docker Image (</a:t>
            </a:r>
            <a:r>
              <a:rPr lang="en-US" sz="2300" dirty="0" err="1">
                <a:cs typeface="Times New Roman" panose="02020603050405020304" pitchFamily="18" charset="0"/>
              </a:rPr>
              <a:t>intelaipg</a:t>
            </a:r>
            <a:r>
              <a:rPr lang="en-US" sz="2300" dirty="0"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cs typeface="Times New Roman" panose="02020603050405020304" pitchFamily="18" charset="0"/>
              </a:rPr>
              <a:t>Dockerhub</a:t>
            </a:r>
            <a:r>
              <a:rPr lang="en-US" sz="2300" dirty="0"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Modify the Linux Docker image for HPC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Modify Python to enable distributed </a:t>
            </a:r>
            <a:r>
              <a:rPr lang="en-US" sz="2300" dirty="0" err="1">
                <a:cs typeface="Times New Roman" panose="02020603050405020304" pitchFamily="18" charset="0"/>
              </a:rPr>
              <a:t>TensorFlow</a:t>
            </a:r>
            <a:r>
              <a:rPr lang="en-US" sz="2300" dirty="0">
                <a:cs typeface="Times New Roman" panose="02020603050405020304" pitchFamily="18" charset="0"/>
              </a:rPr>
              <a:t> execution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Copy the training data and execution scripts to the modified Docker image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Convert to a </a:t>
            </a:r>
            <a:r>
              <a:rPr lang="en-US" sz="2300" dirty="0" err="1">
                <a:cs typeface="Times New Roman" panose="02020603050405020304" pitchFamily="18" charset="0"/>
              </a:rPr>
              <a:t>Charliecloud</a:t>
            </a:r>
            <a:r>
              <a:rPr lang="en-US" sz="2300" dirty="0">
                <a:cs typeface="Times New Roman" panose="02020603050405020304" pitchFamily="18" charset="0"/>
              </a:rPr>
              <a:t> UDSS and copy the file to the HPC system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Load the </a:t>
            </a:r>
            <a:r>
              <a:rPr lang="en-US" sz="2300" dirty="0" err="1">
                <a:cs typeface="Times New Roman" panose="02020603050405020304" pitchFamily="18" charset="0"/>
              </a:rPr>
              <a:t>Charlicloud</a:t>
            </a:r>
            <a:r>
              <a:rPr lang="en-US" sz="2300" dirty="0">
                <a:cs typeface="Times New Roman" panose="02020603050405020304" pitchFamily="18" charset="0"/>
              </a:rPr>
              <a:t> module</a:t>
            </a:r>
          </a:p>
          <a:p>
            <a:pPr lvl="1">
              <a:lnSpc>
                <a:spcPct val="120000"/>
              </a:lnSpc>
            </a:pPr>
            <a:endParaRPr lang="en-US" sz="23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2300" dirty="0">
                <a:cs typeface="Times New Roman" panose="02020603050405020304" pitchFamily="18" charset="0"/>
              </a:rPr>
              <a:t>Execute on </a:t>
            </a:r>
            <a:r>
              <a:rPr lang="en-US" sz="2300" dirty="0" err="1">
                <a:cs typeface="Times New Roman" panose="02020603050405020304" pitchFamily="18" charset="0"/>
              </a:rPr>
              <a:t>SuperMUC</a:t>
            </a:r>
            <a:r>
              <a:rPr lang="en-US" sz="2300" dirty="0">
                <a:cs typeface="Times New Roman" panose="02020603050405020304" pitchFamily="18" charset="0"/>
              </a:rPr>
              <a:t>-NG via </a:t>
            </a:r>
            <a:r>
              <a:rPr lang="en-US" sz="2300" dirty="0" err="1">
                <a:cs typeface="Times New Roman" panose="02020603050405020304" pitchFamily="18" charset="0"/>
              </a:rPr>
              <a:t>Slurm</a:t>
            </a:r>
            <a:endParaRPr lang="en-US" sz="2300" dirty="0"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Achieving High Performance AI on Secure HPC Systems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Deployment@LRZ</a:t>
            </a:r>
            <a:endParaRPr lang="de-DE" dirty="0"/>
          </a:p>
          <a:p>
            <a:endParaRPr lang="de-DE" dirty="0"/>
          </a:p>
        </p:txBody>
      </p:sp>
      <p:sp>
        <p:nvSpPr>
          <p:cNvPr id="24" name="AutoShape 16"/>
          <p:cNvSpPr>
            <a:spLocks noChangeAspect="1" noChangeArrowheads="1" noTextEdit="1"/>
          </p:cNvSpPr>
          <p:nvPr/>
        </p:nvSpPr>
        <p:spPr bwMode="auto">
          <a:xfrm>
            <a:off x="1416050" y="2708275"/>
            <a:ext cx="61118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baseline="-25000" dirty="0"/>
          </a:p>
        </p:txBody>
      </p:sp>
      <p:sp>
        <p:nvSpPr>
          <p:cNvPr id="25" name="Oval 18"/>
          <p:cNvSpPr>
            <a:spLocks noChangeArrowheads="1"/>
          </p:cNvSpPr>
          <p:nvPr/>
        </p:nvSpPr>
        <p:spPr bwMode="auto">
          <a:xfrm>
            <a:off x="1531938" y="2892425"/>
            <a:ext cx="9525" cy="4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Freeform 19"/>
          <p:cNvSpPr>
            <a:spLocks/>
          </p:cNvSpPr>
          <p:nvPr/>
        </p:nvSpPr>
        <p:spPr bwMode="auto">
          <a:xfrm>
            <a:off x="1579563" y="2959100"/>
            <a:ext cx="4763" cy="4763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0 h 1"/>
              <a:gd name="T8" fmla="*/ 0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1"/>
                </a:move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1574800" y="3027363"/>
            <a:ext cx="9525" cy="9525"/>
          </a:xfrm>
          <a:custGeom>
            <a:avLst/>
            <a:gdLst>
              <a:gd name="T0" fmla="*/ 1 w 2"/>
              <a:gd name="T1" fmla="*/ 2 h 2"/>
              <a:gd name="T2" fmla="*/ 2 w 2"/>
              <a:gd name="T3" fmla="*/ 1 h 2"/>
              <a:gd name="T4" fmla="*/ 1 w 2"/>
              <a:gd name="T5" fmla="*/ 0 h 2"/>
              <a:gd name="T6" fmla="*/ 1 w 2"/>
              <a:gd name="T7" fmla="*/ 1 h 2"/>
              <a:gd name="T8" fmla="*/ 1 w 2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2" y="2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1" y="1"/>
                </a:cubicBezTo>
                <a:cubicBezTo>
                  <a:pt x="1" y="1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Oval 21"/>
          <p:cNvSpPr>
            <a:spLocks noChangeArrowheads="1"/>
          </p:cNvSpPr>
          <p:nvPr/>
        </p:nvSpPr>
        <p:spPr bwMode="auto">
          <a:xfrm>
            <a:off x="1522413" y="2998788"/>
            <a:ext cx="9525" cy="9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1662113" y="2925763"/>
            <a:ext cx="4763" cy="9525"/>
          </a:xfrm>
          <a:custGeom>
            <a:avLst/>
            <a:gdLst>
              <a:gd name="T0" fmla="*/ 0 w 1"/>
              <a:gd name="T1" fmla="*/ 0 h 2"/>
              <a:gd name="T2" fmla="*/ 0 w 1"/>
              <a:gd name="T3" fmla="*/ 1 h 2"/>
              <a:gd name="T4" fmla="*/ 0 w 1"/>
              <a:gd name="T5" fmla="*/ 1 h 2"/>
              <a:gd name="T6" fmla="*/ 1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Oval 24"/>
          <p:cNvSpPr>
            <a:spLocks noChangeArrowheads="1"/>
          </p:cNvSpPr>
          <p:nvPr/>
        </p:nvSpPr>
        <p:spPr bwMode="auto">
          <a:xfrm>
            <a:off x="1762125" y="2852738"/>
            <a:ext cx="9525" cy="9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Oval 25"/>
          <p:cNvSpPr>
            <a:spLocks noChangeArrowheads="1"/>
          </p:cNvSpPr>
          <p:nvPr/>
        </p:nvSpPr>
        <p:spPr bwMode="auto">
          <a:xfrm>
            <a:off x="1792288" y="2887663"/>
            <a:ext cx="9525" cy="9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Oval 26"/>
          <p:cNvSpPr>
            <a:spLocks noChangeArrowheads="1"/>
          </p:cNvSpPr>
          <p:nvPr/>
        </p:nvSpPr>
        <p:spPr bwMode="auto">
          <a:xfrm>
            <a:off x="1714500" y="2944813"/>
            <a:ext cx="9525" cy="9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Oval 27"/>
          <p:cNvSpPr>
            <a:spLocks noChangeArrowheads="1"/>
          </p:cNvSpPr>
          <p:nvPr/>
        </p:nvSpPr>
        <p:spPr bwMode="auto">
          <a:xfrm>
            <a:off x="1839913" y="2906713"/>
            <a:ext cx="9525" cy="9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6" name="Group 30"/>
          <p:cNvGrpSpPr>
            <a:grpSpLocks noChangeAspect="1"/>
          </p:cNvGrpSpPr>
          <p:nvPr/>
        </p:nvGrpSpPr>
        <p:grpSpPr bwMode="auto">
          <a:xfrm>
            <a:off x="1092200" y="2156619"/>
            <a:ext cx="1244600" cy="1392237"/>
            <a:chOff x="688" y="1089"/>
            <a:chExt cx="784" cy="877"/>
          </a:xfrm>
        </p:grpSpPr>
        <p:sp>
          <p:nvSpPr>
            <p:cNvPr id="37" name="AutoShape 29"/>
            <p:cNvSpPr>
              <a:spLocks noChangeAspect="1" noChangeArrowheads="1" noTextEdit="1"/>
            </p:cNvSpPr>
            <p:nvPr/>
          </p:nvSpPr>
          <p:spPr bwMode="auto">
            <a:xfrm>
              <a:off x="688" y="1089"/>
              <a:ext cx="784" cy="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688" y="1089"/>
              <a:ext cx="784" cy="743"/>
            </a:xfrm>
            <a:custGeom>
              <a:avLst/>
              <a:gdLst>
                <a:gd name="T0" fmla="*/ 411 w 411"/>
                <a:gd name="T1" fmla="*/ 0 h 389"/>
                <a:gd name="T2" fmla="*/ 0 w 411"/>
                <a:gd name="T3" fmla="*/ 22 h 389"/>
                <a:gd name="T4" fmla="*/ 101 w 411"/>
                <a:gd name="T5" fmla="*/ 68 h 389"/>
                <a:gd name="T6" fmla="*/ 35 w 411"/>
                <a:gd name="T7" fmla="*/ 389 h 389"/>
                <a:gd name="T8" fmla="*/ 95 w 411"/>
                <a:gd name="T9" fmla="*/ 375 h 389"/>
                <a:gd name="T10" fmla="*/ 190 w 411"/>
                <a:gd name="T11" fmla="*/ 68 h 389"/>
                <a:gd name="T12" fmla="*/ 124 w 411"/>
                <a:gd name="T13" fmla="*/ 22 h 389"/>
                <a:gd name="T14" fmla="*/ 289 w 411"/>
                <a:gd name="T15" fmla="*/ 68 h 389"/>
                <a:gd name="T16" fmla="*/ 222 w 411"/>
                <a:gd name="T17" fmla="*/ 266 h 389"/>
                <a:gd name="T18" fmla="*/ 315 w 411"/>
                <a:gd name="T19" fmla="*/ 389 h 389"/>
                <a:gd name="T20" fmla="*/ 378 w 411"/>
                <a:gd name="T21" fmla="*/ 68 h 389"/>
                <a:gd name="T22" fmla="*/ 311 w 411"/>
                <a:gd name="T23" fmla="*/ 22 h 389"/>
                <a:gd name="T24" fmla="*/ 166 w 411"/>
                <a:gd name="T25" fmla="*/ 237 h 389"/>
                <a:gd name="T26" fmla="*/ 59 w 411"/>
                <a:gd name="T27" fmla="*/ 215 h 389"/>
                <a:gd name="T28" fmla="*/ 166 w 411"/>
                <a:gd name="T29" fmla="*/ 237 h 389"/>
                <a:gd name="T30" fmla="*/ 59 w 411"/>
                <a:gd name="T31" fmla="*/ 196 h 389"/>
                <a:gd name="T32" fmla="*/ 166 w 411"/>
                <a:gd name="T33" fmla="*/ 174 h 389"/>
                <a:gd name="T34" fmla="*/ 166 w 411"/>
                <a:gd name="T35" fmla="*/ 154 h 389"/>
                <a:gd name="T36" fmla="*/ 59 w 411"/>
                <a:gd name="T37" fmla="*/ 132 h 389"/>
                <a:gd name="T38" fmla="*/ 166 w 411"/>
                <a:gd name="T39" fmla="*/ 154 h 389"/>
                <a:gd name="T40" fmla="*/ 166 w 411"/>
                <a:gd name="T41" fmla="*/ 113 h 389"/>
                <a:gd name="T42" fmla="*/ 59 w 411"/>
                <a:gd name="T43" fmla="*/ 91 h 389"/>
                <a:gd name="T44" fmla="*/ 354 w 411"/>
                <a:gd name="T45" fmla="*/ 237 h 389"/>
                <a:gd name="T46" fmla="*/ 246 w 411"/>
                <a:gd name="T47" fmla="*/ 215 h 389"/>
                <a:gd name="T48" fmla="*/ 354 w 411"/>
                <a:gd name="T49" fmla="*/ 237 h 389"/>
                <a:gd name="T50" fmla="*/ 246 w 411"/>
                <a:gd name="T51" fmla="*/ 196 h 389"/>
                <a:gd name="T52" fmla="*/ 354 w 411"/>
                <a:gd name="T53" fmla="*/ 174 h 389"/>
                <a:gd name="T54" fmla="*/ 354 w 411"/>
                <a:gd name="T55" fmla="*/ 154 h 389"/>
                <a:gd name="T56" fmla="*/ 246 w 411"/>
                <a:gd name="T57" fmla="*/ 132 h 389"/>
                <a:gd name="T58" fmla="*/ 354 w 411"/>
                <a:gd name="T59" fmla="*/ 154 h 389"/>
                <a:gd name="T60" fmla="*/ 354 w 411"/>
                <a:gd name="T61" fmla="*/ 113 h 389"/>
                <a:gd name="T62" fmla="*/ 246 w 411"/>
                <a:gd name="T63" fmla="*/ 9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389">
                  <a:moveTo>
                    <a:pt x="411" y="22"/>
                  </a:moveTo>
                  <a:cubicBezTo>
                    <a:pt x="411" y="0"/>
                    <a:pt x="411" y="0"/>
                    <a:pt x="4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389"/>
                    <a:pt x="35" y="389"/>
                    <a:pt x="35" y="389"/>
                  </a:cubicBezTo>
                  <a:cubicBezTo>
                    <a:pt x="96" y="389"/>
                    <a:pt x="96" y="389"/>
                    <a:pt x="96" y="389"/>
                  </a:cubicBezTo>
                  <a:cubicBezTo>
                    <a:pt x="95" y="385"/>
                    <a:pt x="95" y="380"/>
                    <a:pt x="95" y="375"/>
                  </a:cubicBezTo>
                  <a:cubicBezTo>
                    <a:pt x="95" y="319"/>
                    <a:pt x="136" y="273"/>
                    <a:pt x="190" y="265"/>
                  </a:cubicBezTo>
                  <a:cubicBezTo>
                    <a:pt x="190" y="68"/>
                    <a:pt x="190" y="68"/>
                    <a:pt x="190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266"/>
                    <a:pt x="222" y="266"/>
                    <a:pt x="222" y="266"/>
                  </a:cubicBezTo>
                  <a:cubicBezTo>
                    <a:pt x="275" y="274"/>
                    <a:pt x="316" y="319"/>
                    <a:pt x="316" y="375"/>
                  </a:cubicBezTo>
                  <a:cubicBezTo>
                    <a:pt x="316" y="380"/>
                    <a:pt x="315" y="385"/>
                    <a:pt x="315" y="389"/>
                  </a:cubicBezTo>
                  <a:cubicBezTo>
                    <a:pt x="378" y="389"/>
                    <a:pt x="378" y="389"/>
                    <a:pt x="378" y="389"/>
                  </a:cubicBezTo>
                  <a:cubicBezTo>
                    <a:pt x="378" y="68"/>
                    <a:pt x="378" y="68"/>
                    <a:pt x="378" y="68"/>
                  </a:cubicBezTo>
                  <a:cubicBezTo>
                    <a:pt x="311" y="68"/>
                    <a:pt x="311" y="68"/>
                    <a:pt x="311" y="68"/>
                  </a:cubicBezTo>
                  <a:cubicBezTo>
                    <a:pt x="311" y="22"/>
                    <a:pt x="311" y="22"/>
                    <a:pt x="311" y="22"/>
                  </a:cubicBezTo>
                  <a:lnTo>
                    <a:pt x="411" y="22"/>
                  </a:lnTo>
                  <a:close/>
                  <a:moveTo>
                    <a:pt x="166" y="237"/>
                  </a:moveTo>
                  <a:cubicBezTo>
                    <a:pt x="59" y="237"/>
                    <a:pt x="59" y="237"/>
                    <a:pt x="59" y="237"/>
                  </a:cubicBezTo>
                  <a:cubicBezTo>
                    <a:pt x="59" y="215"/>
                    <a:pt x="59" y="215"/>
                    <a:pt x="59" y="215"/>
                  </a:cubicBezTo>
                  <a:cubicBezTo>
                    <a:pt x="166" y="215"/>
                    <a:pt x="166" y="215"/>
                    <a:pt x="166" y="215"/>
                  </a:cubicBezTo>
                  <a:lnTo>
                    <a:pt x="166" y="237"/>
                  </a:lnTo>
                  <a:close/>
                  <a:moveTo>
                    <a:pt x="166" y="196"/>
                  </a:moveTo>
                  <a:cubicBezTo>
                    <a:pt x="59" y="196"/>
                    <a:pt x="59" y="196"/>
                    <a:pt x="59" y="196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166" y="174"/>
                    <a:pt x="166" y="174"/>
                    <a:pt x="166" y="174"/>
                  </a:cubicBezTo>
                  <a:lnTo>
                    <a:pt x="166" y="196"/>
                  </a:lnTo>
                  <a:close/>
                  <a:moveTo>
                    <a:pt x="166" y="154"/>
                  </a:moveTo>
                  <a:cubicBezTo>
                    <a:pt x="59" y="154"/>
                    <a:pt x="59" y="154"/>
                    <a:pt x="59" y="154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166" y="132"/>
                    <a:pt x="166" y="132"/>
                    <a:pt x="166" y="132"/>
                  </a:cubicBezTo>
                  <a:lnTo>
                    <a:pt x="166" y="154"/>
                  </a:lnTo>
                  <a:close/>
                  <a:moveTo>
                    <a:pt x="166" y="91"/>
                  </a:moveTo>
                  <a:cubicBezTo>
                    <a:pt x="166" y="113"/>
                    <a:pt x="166" y="113"/>
                    <a:pt x="166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59" y="91"/>
                    <a:pt x="59" y="91"/>
                    <a:pt x="59" y="91"/>
                  </a:cubicBezTo>
                  <a:lnTo>
                    <a:pt x="166" y="91"/>
                  </a:lnTo>
                  <a:close/>
                  <a:moveTo>
                    <a:pt x="354" y="237"/>
                  </a:moveTo>
                  <a:cubicBezTo>
                    <a:pt x="246" y="237"/>
                    <a:pt x="246" y="237"/>
                    <a:pt x="246" y="237"/>
                  </a:cubicBezTo>
                  <a:cubicBezTo>
                    <a:pt x="246" y="215"/>
                    <a:pt x="246" y="215"/>
                    <a:pt x="246" y="215"/>
                  </a:cubicBezTo>
                  <a:cubicBezTo>
                    <a:pt x="354" y="215"/>
                    <a:pt x="354" y="215"/>
                    <a:pt x="354" y="215"/>
                  </a:cubicBezTo>
                  <a:lnTo>
                    <a:pt x="354" y="237"/>
                  </a:lnTo>
                  <a:close/>
                  <a:moveTo>
                    <a:pt x="354" y="196"/>
                  </a:moveTo>
                  <a:cubicBezTo>
                    <a:pt x="246" y="196"/>
                    <a:pt x="246" y="196"/>
                    <a:pt x="246" y="196"/>
                  </a:cubicBezTo>
                  <a:cubicBezTo>
                    <a:pt x="246" y="174"/>
                    <a:pt x="246" y="174"/>
                    <a:pt x="246" y="174"/>
                  </a:cubicBezTo>
                  <a:cubicBezTo>
                    <a:pt x="354" y="174"/>
                    <a:pt x="354" y="174"/>
                    <a:pt x="354" y="174"/>
                  </a:cubicBezTo>
                  <a:lnTo>
                    <a:pt x="354" y="196"/>
                  </a:lnTo>
                  <a:close/>
                  <a:moveTo>
                    <a:pt x="354" y="154"/>
                  </a:moveTo>
                  <a:cubicBezTo>
                    <a:pt x="246" y="154"/>
                    <a:pt x="246" y="154"/>
                    <a:pt x="246" y="154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354" y="132"/>
                    <a:pt x="354" y="132"/>
                    <a:pt x="354" y="132"/>
                  </a:cubicBezTo>
                  <a:lnTo>
                    <a:pt x="354" y="154"/>
                  </a:lnTo>
                  <a:close/>
                  <a:moveTo>
                    <a:pt x="354" y="91"/>
                  </a:moveTo>
                  <a:cubicBezTo>
                    <a:pt x="354" y="113"/>
                    <a:pt x="354" y="113"/>
                    <a:pt x="354" y="113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246" y="91"/>
                    <a:pt x="246" y="91"/>
                    <a:pt x="246" y="91"/>
                  </a:cubicBezTo>
                  <a:lnTo>
                    <a:pt x="354" y="91"/>
                  </a:lnTo>
                  <a:close/>
                </a:path>
              </a:pathLst>
            </a:custGeom>
            <a:solidFill>
              <a:srgbClr val="F49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919" y="1643"/>
              <a:ext cx="322" cy="323"/>
            </a:xfrm>
            <a:custGeom>
              <a:avLst/>
              <a:gdLst>
                <a:gd name="T0" fmla="*/ 134 w 169"/>
                <a:gd name="T1" fmla="*/ 155 h 169"/>
                <a:gd name="T2" fmla="*/ 155 w 169"/>
                <a:gd name="T3" fmla="*/ 134 h 169"/>
                <a:gd name="T4" fmla="*/ 140 w 169"/>
                <a:gd name="T5" fmla="*/ 117 h 169"/>
                <a:gd name="T6" fmla="*/ 146 w 169"/>
                <a:gd name="T7" fmla="*/ 101 h 169"/>
                <a:gd name="T8" fmla="*/ 169 w 169"/>
                <a:gd name="T9" fmla="*/ 99 h 169"/>
                <a:gd name="T10" fmla="*/ 169 w 169"/>
                <a:gd name="T11" fmla="*/ 70 h 169"/>
                <a:gd name="T12" fmla="*/ 146 w 169"/>
                <a:gd name="T13" fmla="*/ 69 h 169"/>
                <a:gd name="T14" fmla="*/ 139 w 169"/>
                <a:gd name="T15" fmla="*/ 52 h 169"/>
                <a:gd name="T16" fmla="*/ 155 w 169"/>
                <a:gd name="T17" fmla="*/ 35 h 169"/>
                <a:gd name="T18" fmla="*/ 134 w 169"/>
                <a:gd name="T19" fmla="*/ 14 h 169"/>
                <a:gd name="T20" fmla="*/ 117 w 169"/>
                <a:gd name="T21" fmla="*/ 30 h 169"/>
                <a:gd name="T22" fmla="*/ 100 w 169"/>
                <a:gd name="T23" fmla="*/ 23 h 169"/>
                <a:gd name="T24" fmla="*/ 99 w 169"/>
                <a:gd name="T25" fmla="*/ 0 h 169"/>
                <a:gd name="T26" fmla="*/ 70 w 169"/>
                <a:gd name="T27" fmla="*/ 0 h 169"/>
                <a:gd name="T28" fmla="*/ 68 w 169"/>
                <a:gd name="T29" fmla="*/ 23 h 169"/>
                <a:gd name="T30" fmla="*/ 52 w 169"/>
                <a:gd name="T31" fmla="*/ 30 h 169"/>
                <a:gd name="T32" fmla="*/ 35 w 169"/>
                <a:gd name="T33" fmla="*/ 15 h 169"/>
                <a:gd name="T34" fmla="*/ 14 w 169"/>
                <a:gd name="T35" fmla="*/ 35 h 169"/>
                <a:gd name="T36" fmla="*/ 29 w 169"/>
                <a:gd name="T37" fmla="*/ 52 h 169"/>
                <a:gd name="T38" fmla="*/ 23 w 169"/>
                <a:gd name="T39" fmla="*/ 69 h 169"/>
                <a:gd name="T40" fmla="*/ 0 w 169"/>
                <a:gd name="T41" fmla="*/ 70 h 169"/>
                <a:gd name="T42" fmla="*/ 0 w 169"/>
                <a:gd name="T43" fmla="*/ 99 h 169"/>
                <a:gd name="T44" fmla="*/ 23 w 169"/>
                <a:gd name="T45" fmla="*/ 101 h 169"/>
                <a:gd name="T46" fmla="*/ 29 w 169"/>
                <a:gd name="T47" fmla="*/ 117 h 169"/>
                <a:gd name="T48" fmla="*/ 14 w 169"/>
                <a:gd name="T49" fmla="*/ 134 h 169"/>
                <a:gd name="T50" fmla="*/ 35 w 169"/>
                <a:gd name="T51" fmla="*/ 155 h 169"/>
                <a:gd name="T52" fmla="*/ 52 w 169"/>
                <a:gd name="T53" fmla="*/ 140 h 169"/>
                <a:gd name="T54" fmla="*/ 69 w 169"/>
                <a:gd name="T55" fmla="*/ 147 h 169"/>
                <a:gd name="T56" fmla="*/ 70 w 169"/>
                <a:gd name="T57" fmla="*/ 169 h 169"/>
                <a:gd name="T58" fmla="*/ 99 w 169"/>
                <a:gd name="T59" fmla="*/ 169 h 169"/>
                <a:gd name="T60" fmla="*/ 101 w 169"/>
                <a:gd name="T61" fmla="*/ 147 h 169"/>
                <a:gd name="T62" fmla="*/ 117 w 169"/>
                <a:gd name="T63" fmla="*/ 140 h 169"/>
                <a:gd name="T64" fmla="*/ 134 w 169"/>
                <a:gd name="T65" fmla="*/ 155 h 169"/>
                <a:gd name="T66" fmla="*/ 58 w 169"/>
                <a:gd name="T67" fmla="*/ 111 h 169"/>
                <a:gd name="T68" fmla="*/ 58 w 169"/>
                <a:gd name="T69" fmla="*/ 58 h 169"/>
                <a:gd name="T70" fmla="*/ 111 w 169"/>
                <a:gd name="T71" fmla="*/ 58 h 169"/>
                <a:gd name="T72" fmla="*/ 111 w 169"/>
                <a:gd name="T73" fmla="*/ 111 h 169"/>
                <a:gd name="T74" fmla="*/ 58 w 169"/>
                <a:gd name="T75" fmla="*/ 11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69">
                  <a:moveTo>
                    <a:pt x="134" y="155"/>
                  </a:moveTo>
                  <a:cubicBezTo>
                    <a:pt x="155" y="134"/>
                    <a:pt x="155" y="134"/>
                    <a:pt x="155" y="134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3" y="112"/>
                    <a:pt x="145" y="106"/>
                    <a:pt x="146" y="101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46" y="69"/>
                    <a:pt x="146" y="69"/>
                    <a:pt x="146" y="69"/>
                  </a:cubicBezTo>
                  <a:cubicBezTo>
                    <a:pt x="145" y="63"/>
                    <a:pt x="143" y="57"/>
                    <a:pt x="139" y="52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2" y="27"/>
                    <a:pt x="106" y="24"/>
                    <a:pt x="100" y="2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3" y="24"/>
                    <a:pt x="57" y="27"/>
                    <a:pt x="52" y="3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8"/>
                    <a:pt x="24" y="63"/>
                    <a:pt x="23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4" y="106"/>
                    <a:pt x="26" y="112"/>
                    <a:pt x="29" y="117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7" y="143"/>
                    <a:pt x="63" y="145"/>
                    <a:pt x="69" y="147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99" y="169"/>
                    <a:pt x="99" y="169"/>
                    <a:pt x="99" y="169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6" y="145"/>
                    <a:pt x="112" y="143"/>
                    <a:pt x="117" y="140"/>
                  </a:cubicBezTo>
                  <a:lnTo>
                    <a:pt x="134" y="155"/>
                  </a:lnTo>
                  <a:close/>
                  <a:moveTo>
                    <a:pt x="58" y="111"/>
                  </a:moveTo>
                  <a:cubicBezTo>
                    <a:pt x="43" y="97"/>
                    <a:pt x="43" y="73"/>
                    <a:pt x="58" y="58"/>
                  </a:cubicBezTo>
                  <a:cubicBezTo>
                    <a:pt x="72" y="43"/>
                    <a:pt x="96" y="43"/>
                    <a:pt x="111" y="58"/>
                  </a:cubicBezTo>
                  <a:cubicBezTo>
                    <a:pt x="126" y="73"/>
                    <a:pt x="126" y="97"/>
                    <a:pt x="111" y="111"/>
                  </a:cubicBezTo>
                  <a:cubicBezTo>
                    <a:pt x="96" y="126"/>
                    <a:pt x="73" y="126"/>
                    <a:pt x="58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bg1"/>
                </a:solidFill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128B-9267-634E-BB55-F17254D97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1389804" cy="153888"/>
          </a:xfrm>
          <a:prstGeom prst="rect">
            <a:avLst/>
          </a:prstGeom>
        </p:spPr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25548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695400" y="1628801"/>
            <a:ext cx="10982100" cy="4464495"/>
          </a:xfrm>
        </p:spPr>
        <p:txBody>
          <a:bodyPr>
            <a:normAutofit/>
          </a:bodyPr>
          <a:lstStyle/>
          <a:p>
            <a:pPr marL="252000" lvl="1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Example execution line in the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Slurm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script:</a:t>
            </a:r>
          </a:p>
          <a:p>
            <a:pPr marL="252000" lvl="1" indent="0">
              <a:buNone/>
            </a:pP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mpirun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–np 32 –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ppn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4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-run –w &lt;/path/to/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my_image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&gt; --python &lt;path/train.py&gt;</a:t>
            </a:r>
          </a:p>
          <a:p>
            <a:pPr marL="252000" lvl="1" indent="0">
              <a:buNone/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252000" lvl="1" indent="0">
              <a:buNone/>
            </a:pPr>
            <a:endParaRPr lang="en-US" sz="2000" dirty="0">
              <a:latin typeface="Arial (Überschriften)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TensorFlow</a:t>
            </a:r>
            <a:r>
              <a:rPr lang="en-US" dirty="0"/>
              <a:t> Results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Deployment @ LRZ 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573" b="14235"/>
          <a:stretch/>
        </p:blipFill>
        <p:spPr bwMode="auto">
          <a:xfrm>
            <a:off x="1869229" y="2366225"/>
            <a:ext cx="7342568" cy="3798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479425" y="1412875"/>
            <a:ext cx="11305207" cy="475297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FB47B0-DF28-EE46-A504-A14C545F8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3924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High Performance AI for the community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Collaboration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424" y="4472533"/>
            <a:ext cx="113903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Together</a:t>
            </a: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Demonstrate vertically integrated solutions on showcase applications highlighting HPAI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Conduct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BoF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, presentations, workshops and tutorials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Create a community-focused HPC/AI benchmark suite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Container recipes, best practices</a:t>
            </a:r>
          </a:p>
        </p:txBody>
      </p:sp>
      <p:pic>
        <p:nvPicPr>
          <p:cNvPr id="10" name="Bild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5483984"/>
            <a:ext cx="1402378" cy="6491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C1A820-47CC-B04F-A541-01480A9A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de-DE" smtClean="0"/>
              <a:t>13</a:t>
            </a:fld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E8FE20D-BF2A-1C4E-AF94-E63B2661615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9424" y="1412875"/>
            <a:ext cx="5616576" cy="2915642"/>
          </a:xfrm>
          <a:solidFill>
            <a:schemeClr val="bg1">
              <a:alpha val="95000"/>
            </a:schemeClr>
          </a:solidFill>
        </p:spPr>
        <p:txBody>
          <a:bodyPr lIns="180000" tIns="144000" rIns="14400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Intel provides optimized components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Intel® MPI Library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</a:rPr>
              <a:t>Intel® Math Kernel Library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</a:rPr>
              <a:t>Intel® Compilers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Optimized third-party software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Developer version containing </a:t>
            </a:r>
            <a:r>
              <a:rPr lang="en-US" sz="2000" dirty="0">
                <a:latin typeface="+mj-lt"/>
              </a:rPr>
              <a:t>Intel® </a:t>
            </a:r>
            <a:r>
              <a:rPr lang="en-US" sz="2000" dirty="0" err="1">
                <a:latin typeface="+mj-lt"/>
              </a:rPr>
              <a:t>VTune</a:t>
            </a:r>
            <a:r>
              <a:rPr lang="en-US" sz="2000" dirty="0">
                <a:latin typeface="+mj-lt"/>
              </a:rPr>
              <a:t>™ Amplifier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sz="2000" dirty="0">
                <a:latin typeface="+mj-lt"/>
              </a:rPr>
              <a:t>Intel® Advisor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B22DEE3-C9A8-DF44-B636-0946BFA5D18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76975" y="1412875"/>
            <a:ext cx="5592763" cy="2915642"/>
          </a:xfrm>
          <a:solidFill>
            <a:schemeClr val="bg1"/>
          </a:solidFill>
        </p:spPr>
        <p:txBody>
          <a:bodyPr lIns="180000" tIns="144000" rIns="144000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LRZ turns them into vertically integrated containers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System specific (drivers, runtimes, …</a:t>
            </a:r>
            <a:r>
              <a:rPr lang="de-DE" sz="20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User-focused set of software modules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Semi-automated conversion process</a:t>
            </a:r>
          </a:p>
          <a:p>
            <a:pPr lvl="1"/>
            <a:r>
              <a:rPr lang="en-US" sz="2000" dirty="0">
                <a:latin typeface="+mj-lt"/>
                <a:cs typeface="Times New Roman" panose="02020603050405020304" pitchFamily="18" charset="0"/>
              </a:rPr>
              <a:t>Focused on latest versions of tool kits</a:t>
            </a: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With packaging expertise for ease-of-use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AED74A6-5A96-FC47-81EC-829538CAB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9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79424" y="1412876"/>
            <a:ext cx="11377614" cy="4752974"/>
          </a:xfrm>
          <a:prstGeom prst="rect">
            <a:avLst/>
          </a:prstGeom>
          <a:gradFill>
            <a:gsLst>
              <a:gs pos="0">
                <a:srgbClr val="137DFF">
                  <a:alpha val="80000"/>
                </a:srgbClr>
              </a:gs>
              <a:gs pos="50000">
                <a:srgbClr val="003980">
                  <a:alpha val="69804"/>
                </a:srgbClr>
              </a:gs>
              <a:gs pos="100000">
                <a:srgbClr val="00234E">
                  <a:alpha val="6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Quarter 2019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7432" y="2636913"/>
            <a:ext cx="10801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Release SC’19 Denver</a:t>
            </a:r>
            <a:b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+mj-lt"/>
              <a:ea typeface="Arial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HPC suitable Intel optimized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TensorFlow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 Docker image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  <a:ea typeface="Arial"/>
                <a:cs typeface="Times New Roman" panose="02020603050405020304" pitchFamily="18" charset="0"/>
              </a:rPr>
              <a:t>Verified recipes to enable the deployment of AI on HPC systems using secure containers</a:t>
            </a:r>
          </a:p>
          <a:p>
            <a:r>
              <a:rPr lang="en-US" sz="2000" dirty="0" err="1">
                <a:solidFill>
                  <a:schemeClr val="bg1"/>
                </a:solidFill>
                <a:latin typeface="+mj-lt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repository https://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github.com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DavidBrayford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/HPAI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0491788" y="2636838"/>
            <a:ext cx="923925" cy="665162"/>
            <a:chOff x="6609" y="1661"/>
            <a:chExt cx="582" cy="419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6609" y="1824"/>
              <a:ext cx="256" cy="256"/>
            </a:xfrm>
            <a:custGeom>
              <a:avLst/>
              <a:gdLst>
                <a:gd name="T0" fmla="*/ 44 w 74"/>
                <a:gd name="T1" fmla="*/ 74 h 74"/>
                <a:gd name="T2" fmla="*/ 55 w 74"/>
                <a:gd name="T3" fmla="*/ 70 h 74"/>
                <a:gd name="T4" fmla="*/ 53 w 74"/>
                <a:gd name="T5" fmla="*/ 60 h 74"/>
                <a:gd name="T6" fmla="*/ 59 w 74"/>
                <a:gd name="T7" fmla="*/ 55 h 74"/>
                <a:gd name="T8" fmla="*/ 68 w 74"/>
                <a:gd name="T9" fmla="*/ 58 h 74"/>
                <a:gd name="T10" fmla="*/ 73 w 74"/>
                <a:gd name="T11" fmla="*/ 47 h 74"/>
                <a:gd name="T12" fmla="*/ 65 w 74"/>
                <a:gd name="T13" fmla="*/ 42 h 74"/>
                <a:gd name="T14" fmla="*/ 65 w 74"/>
                <a:gd name="T15" fmla="*/ 35 h 74"/>
                <a:gd name="T16" fmla="*/ 74 w 74"/>
                <a:gd name="T17" fmla="*/ 30 h 74"/>
                <a:gd name="T18" fmla="*/ 70 w 74"/>
                <a:gd name="T19" fmla="*/ 19 h 74"/>
                <a:gd name="T20" fmla="*/ 60 w 74"/>
                <a:gd name="T21" fmla="*/ 21 h 74"/>
                <a:gd name="T22" fmla="*/ 55 w 74"/>
                <a:gd name="T23" fmla="*/ 16 h 74"/>
                <a:gd name="T24" fmla="*/ 59 w 74"/>
                <a:gd name="T25" fmla="*/ 6 h 74"/>
                <a:gd name="T26" fmla="*/ 47 w 74"/>
                <a:gd name="T27" fmla="*/ 1 h 74"/>
                <a:gd name="T28" fmla="*/ 42 w 74"/>
                <a:gd name="T29" fmla="*/ 10 h 74"/>
                <a:gd name="T30" fmla="*/ 35 w 74"/>
                <a:gd name="T31" fmla="*/ 9 h 74"/>
                <a:gd name="T32" fmla="*/ 31 w 74"/>
                <a:gd name="T33" fmla="*/ 0 h 74"/>
                <a:gd name="T34" fmla="*/ 19 w 74"/>
                <a:gd name="T35" fmla="*/ 4 h 74"/>
                <a:gd name="T36" fmla="*/ 22 w 74"/>
                <a:gd name="T37" fmla="*/ 14 h 74"/>
                <a:gd name="T38" fmla="*/ 16 w 74"/>
                <a:gd name="T39" fmla="*/ 19 h 74"/>
                <a:gd name="T40" fmla="*/ 6 w 74"/>
                <a:gd name="T41" fmla="*/ 16 h 74"/>
                <a:gd name="T42" fmla="*/ 1 w 74"/>
                <a:gd name="T43" fmla="*/ 27 h 74"/>
                <a:gd name="T44" fmla="*/ 10 w 74"/>
                <a:gd name="T45" fmla="*/ 32 h 74"/>
                <a:gd name="T46" fmla="*/ 9 w 74"/>
                <a:gd name="T47" fmla="*/ 40 h 74"/>
                <a:gd name="T48" fmla="*/ 0 w 74"/>
                <a:gd name="T49" fmla="*/ 44 h 74"/>
                <a:gd name="T50" fmla="*/ 4 w 74"/>
                <a:gd name="T51" fmla="*/ 55 h 74"/>
                <a:gd name="T52" fmla="*/ 14 w 74"/>
                <a:gd name="T53" fmla="*/ 53 h 74"/>
                <a:gd name="T54" fmla="*/ 19 w 74"/>
                <a:gd name="T55" fmla="*/ 58 h 74"/>
                <a:gd name="T56" fmla="*/ 16 w 74"/>
                <a:gd name="T57" fmla="*/ 68 h 74"/>
                <a:gd name="T58" fmla="*/ 27 w 74"/>
                <a:gd name="T59" fmla="*/ 73 h 74"/>
                <a:gd name="T60" fmla="*/ 32 w 74"/>
                <a:gd name="T61" fmla="*/ 64 h 74"/>
                <a:gd name="T62" fmla="*/ 40 w 74"/>
                <a:gd name="T63" fmla="*/ 65 h 74"/>
                <a:gd name="T64" fmla="*/ 44 w 74"/>
                <a:gd name="T65" fmla="*/ 74 h 74"/>
                <a:gd name="T66" fmla="*/ 22 w 74"/>
                <a:gd name="T67" fmla="*/ 43 h 74"/>
                <a:gd name="T68" fmla="*/ 32 w 74"/>
                <a:gd name="T69" fmla="*/ 21 h 74"/>
                <a:gd name="T70" fmla="*/ 53 w 74"/>
                <a:gd name="T71" fmla="*/ 31 h 74"/>
                <a:gd name="T72" fmla="*/ 43 w 74"/>
                <a:gd name="T73" fmla="*/ 53 h 74"/>
                <a:gd name="T74" fmla="*/ 22 w 74"/>
                <a:gd name="T75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4">
                  <a:moveTo>
                    <a:pt x="44" y="74"/>
                  </a:moveTo>
                  <a:cubicBezTo>
                    <a:pt x="55" y="70"/>
                    <a:pt x="55" y="70"/>
                    <a:pt x="55" y="7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5" y="59"/>
                    <a:pt x="57" y="57"/>
                    <a:pt x="59" y="55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5" y="40"/>
                    <a:pt x="65" y="37"/>
                    <a:pt x="65" y="35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19"/>
                    <a:pt x="57" y="17"/>
                    <a:pt x="55" y="1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9"/>
                    <a:pt x="37" y="9"/>
                    <a:pt x="35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9" y="15"/>
                    <a:pt x="17" y="17"/>
                    <a:pt x="16" y="19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4"/>
                    <a:pt x="9" y="37"/>
                    <a:pt x="9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5"/>
                    <a:pt x="17" y="57"/>
                    <a:pt x="19" y="5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4" y="65"/>
                    <a:pt x="37" y="65"/>
                    <a:pt x="40" y="65"/>
                  </a:cubicBezTo>
                  <a:lnTo>
                    <a:pt x="44" y="74"/>
                  </a:lnTo>
                  <a:close/>
                  <a:moveTo>
                    <a:pt x="22" y="43"/>
                  </a:moveTo>
                  <a:cubicBezTo>
                    <a:pt x="19" y="34"/>
                    <a:pt x="23" y="25"/>
                    <a:pt x="32" y="21"/>
                  </a:cubicBezTo>
                  <a:cubicBezTo>
                    <a:pt x="40" y="18"/>
                    <a:pt x="50" y="23"/>
                    <a:pt x="53" y="31"/>
                  </a:cubicBezTo>
                  <a:cubicBezTo>
                    <a:pt x="56" y="40"/>
                    <a:pt x="51" y="49"/>
                    <a:pt x="43" y="53"/>
                  </a:cubicBezTo>
                  <a:cubicBezTo>
                    <a:pt x="34" y="56"/>
                    <a:pt x="25" y="51"/>
                    <a:pt x="22" y="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6831" y="1661"/>
              <a:ext cx="360" cy="360"/>
            </a:xfrm>
            <a:custGeom>
              <a:avLst/>
              <a:gdLst>
                <a:gd name="T0" fmla="*/ 83 w 104"/>
                <a:gd name="T1" fmla="*/ 94 h 104"/>
                <a:gd name="T2" fmla="*/ 95 w 104"/>
                <a:gd name="T3" fmla="*/ 81 h 104"/>
                <a:gd name="T4" fmla="*/ 86 w 104"/>
                <a:gd name="T5" fmla="*/ 71 h 104"/>
                <a:gd name="T6" fmla="*/ 90 w 104"/>
                <a:gd name="T7" fmla="*/ 61 h 104"/>
                <a:gd name="T8" fmla="*/ 104 w 104"/>
                <a:gd name="T9" fmla="*/ 60 h 104"/>
                <a:gd name="T10" fmla="*/ 103 w 104"/>
                <a:gd name="T11" fmla="*/ 42 h 104"/>
                <a:gd name="T12" fmla="*/ 89 w 104"/>
                <a:gd name="T13" fmla="*/ 41 h 104"/>
                <a:gd name="T14" fmla="*/ 85 w 104"/>
                <a:gd name="T15" fmla="*/ 31 h 104"/>
                <a:gd name="T16" fmla="*/ 94 w 104"/>
                <a:gd name="T17" fmla="*/ 21 h 104"/>
                <a:gd name="T18" fmla="*/ 81 w 104"/>
                <a:gd name="T19" fmla="*/ 8 h 104"/>
                <a:gd name="T20" fmla="*/ 71 w 104"/>
                <a:gd name="T21" fmla="*/ 18 h 104"/>
                <a:gd name="T22" fmla="*/ 61 w 104"/>
                <a:gd name="T23" fmla="*/ 14 h 104"/>
                <a:gd name="T24" fmla="*/ 59 w 104"/>
                <a:gd name="T25" fmla="*/ 0 h 104"/>
                <a:gd name="T26" fmla="*/ 42 w 104"/>
                <a:gd name="T27" fmla="*/ 1 h 104"/>
                <a:gd name="T28" fmla="*/ 41 w 104"/>
                <a:gd name="T29" fmla="*/ 14 h 104"/>
                <a:gd name="T30" fmla="*/ 31 w 104"/>
                <a:gd name="T31" fmla="*/ 19 h 104"/>
                <a:gd name="T32" fmla="*/ 20 w 104"/>
                <a:gd name="T33" fmla="*/ 10 h 104"/>
                <a:gd name="T34" fmla="*/ 8 w 104"/>
                <a:gd name="T35" fmla="*/ 23 h 104"/>
                <a:gd name="T36" fmla="*/ 18 w 104"/>
                <a:gd name="T37" fmla="*/ 33 h 104"/>
                <a:gd name="T38" fmla="*/ 14 w 104"/>
                <a:gd name="T39" fmla="*/ 43 h 104"/>
                <a:gd name="T40" fmla="*/ 0 w 104"/>
                <a:gd name="T41" fmla="*/ 44 h 104"/>
                <a:gd name="T42" fmla="*/ 0 w 104"/>
                <a:gd name="T43" fmla="*/ 62 h 104"/>
                <a:gd name="T44" fmla="*/ 14 w 104"/>
                <a:gd name="T45" fmla="*/ 63 h 104"/>
                <a:gd name="T46" fmla="*/ 19 w 104"/>
                <a:gd name="T47" fmla="*/ 73 h 104"/>
                <a:gd name="T48" fmla="*/ 10 w 104"/>
                <a:gd name="T49" fmla="*/ 83 h 104"/>
                <a:gd name="T50" fmla="*/ 23 w 104"/>
                <a:gd name="T51" fmla="*/ 96 h 104"/>
                <a:gd name="T52" fmla="*/ 33 w 104"/>
                <a:gd name="T53" fmla="*/ 86 h 104"/>
                <a:gd name="T54" fmla="*/ 43 w 104"/>
                <a:gd name="T55" fmla="*/ 90 h 104"/>
                <a:gd name="T56" fmla="*/ 44 w 104"/>
                <a:gd name="T57" fmla="*/ 104 h 104"/>
                <a:gd name="T58" fmla="*/ 62 w 104"/>
                <a:gd name="T59" fmla="*/ 103 h 104"/>
                <a:gd name="T60" fmla="*/ 62 w 104"/>
                <a:gd name="T61" fmla="*/ 90 h 104"/>
                <a:gd name="T62" fmla="*/ 72 w 104"/>
                <a:gd name="T63" fmla="*/ 85 h 104"/>
                <a:gd name="T64" fmla="*/ 83 w 104"/>
                <a:gd name="T65" fmla="*/ 94 h 104"/>
                <a:gd name="T66" fmla="*/ 36 w 104"/>
                <a:gd name="T67" fmla="*/ 69 h 104"/>
                <a:gd name="T68" fmla="*/ 35 w 104"/>
                <a:gd name="T69" fmla="*/ 36 h 104"/>
                <a:gd name="T70" fmla="*/ 68 w 104"/>
                <a:gd name="T71" fmla="*/ 35 h 104"/>
                <a:gd name="T72" fmla="*/ 68 w 104"/>
                <a:gd name="T73" fmla="*/ 68 h 104"/>
                <a:gd name="T74" fmla="*/ 36 w 104"/>
                <a:gd name="T75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4">
                  <a:moveTo>
                    <a:pt x="83" y="94"/>
                  </a:moveTo>
                  <a:cubicBezTo>
                    <a:pt x="95" y="81"/>
                    <a:pt x="95" y="81"/>
                    <a:pt x="95" y="8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8" y="68"/>
                    <a:pt x="89" y="64"/>
                    <a:pt x="90" y="61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8" y="38"/>
                    <a:pt x="87" y="35"/>
                    <a:pt x="85" y="3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6"/>
                    <a:pt x="64" y="15"/>
                    <a:pt x="61" y="1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5"/>
                    <a:pt x="34" y="17"/>
                    <a:pt x="31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6"/>
                    <a:pt x="15" y="40"/>
                    <a:pt x="14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6"/>
                    <a:pt x="17" y="69"/>
                    <a:pt x="19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6" y="88"/>
                    <a:pt x="39" y="89"/>
                    <a:pt x="43" y="90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6" y="89"/>
                    <a:pt x="69" y="87"/>
                    <a:pt x="72" y="85"/>
                  </a:cubicBezTo>
                  <a:lnTo>
                    <a:pt x="83" y="94"/>
                  </a:lnTo>
                  <a:close/>
                  <a:moveTo>
                    <a:pt x="36" y="69"/>
                  </a:moveTo>
                  <a:cubicBezTo>
                    <a:pt x="27" y="60"/>
                    <a:pt x="26" y="45"/>
                    <a:pt x="35" y="36"/>
                  </a:cubicBezTo>
                  <a:cubicBezTo>
                    <a:pt x="44" y="27"/>
                    <a:pt x="58" y="27"/>
                    <a:pt x="68" y="35"/>
                  </a:cubicBezTo>
                  <a:cubicBezTo>
                    <a:pt x="77" y="44"/>
                    <a:pt x="77" y="59"/>
                    <a:pt x="68" y="68"/>
                  </a:cubicBezTo>
                  <a:cubicBezTo>
                    <a:pt x="60" y="77"/>
                    <a:pt x="45" y="77"/>
                    <a:pt x="36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E04FC01-C19A-E246-B252-47B4CF283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4332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4"/>
          <p:cNvSpPr>
            <a:spLocks noGrp="1"/>
          </p:cNvSpPr>
          <p:nvPr>
            <p:ph sz="quarter" idx="13"/>
          </p:nvPr>
        </p:nvSpPr>
        <p:spPr bwMode="auto">
          <a:xfrm>
            <a:off x="479424" y="3897313"/>
            <a:ext cx="9288983" cy="1387660"/>
          </a:xfr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ea typeface="ＭＳ Ｐゴシック"/>
              </a:rPr>
              <a:t>High Performance AI (HPAI) @ LRZ</a:t>
            </a:r>
            <a:br>
              <a:rPr lang="de-DE" sz="800" dirty="0">
                <a:solidFill>
                  <a:srgbClr val="FFFFFF"/>
                </a:solidFill>
              </a:rPr>
            </a:br>
            <a:br>
              <a:rPr lang="de-DE" sz="2000" dirty="0">
                <a:solidFill>
                  <a:srgbClr val="FFFFFF"/>
                </a:solidFill>
              </a:rPr>
            </a:br>
            <a:r>
              <a:rPr lang="de-DE" sz="2000" dirty="0">
                <a:solidFill>
                  <a:srgbClr val="FFFFFF"/>
                </a:solidFill>
              </a:rPr>
              <a:t>18.06.2019 | Dr. David </a:t>
            </a:r>
            <a:r>
              <a:rPr lang="de-DE" sz="2000" dirty="0" err="1">
                <a:solidFill>
                  <a:srgbClr val="FFFFFF"/>
                </a:solidFill>
              </a:rPr>
              <a:t>Brayford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5FD289-9D8C-7944-8829-5D147F7D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479425" y="1412875"/>
            <a:ext cx="5580063" cy="4752975"/>
          </a:xfrm>
          <a:prstGeom prst="rect">
            <a:avLst/>
          </a:prstGeom>
          <a:pattFill prst="wdUpDiag">
            <a:fgClr>
              <a:srgbClr val="D37B76"/>
            </a:fgClr>
            <a:bgClr>
              <a:schemeClr val="bg2"/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sz="2200">
              <a:solidFill>
                <a:schemeClr val="tx1"/>
              </a:solidFill>
            </a:endParaRPr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68E68-4774-3942-85E0-E6BD5EAC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el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 err="1"/>
              <a:t>SuperMUC</a:t>
            </a:r>
            <a:r>
              <a:rPr lang="en-GB" dirty="0"/>
              <a:t>-NG (Next Generation)</a:t>
            </a:r>
            <a:endParaRPr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/>
          </p:nvPr>
        </p:nvSpPr>
        <p:spPr bwMode="auto">
          <a:ln>
            <a:noFill/>
          </a:ln>
        </p:spPr>
        <p:txBody>
          <a:bodyPr/>
          <a:lstStyle/>
          <a:p>
            <a:pPr>
              <a:defRPr/>
            </a:pPr>
            <a:r>
              <a:rPr lang="en-GB" dirty="0"/>
              <a:t>LRZ HPC</a:t>
            </a:r>
            <a:endParaRPr dirty="0"/>
          </a:p>
        </p:txBody>
      </p:sp>
      <p:pic>
        <p:nvPicPr>
          <p:cNvPr id="9" name="Bildplatzhalter 5"/>
          <p:cNvPicPr>
            <a:picLocks noChangeAspect="1"/>
          </p:cNvPicPr>
          <p:nvPr/>
        </p:nvPicPr>
        <p:blipFill rotWithShape="1">
          <a:blip r:embed="rId2"/>
          <a:srcRect l="12184" t="2812" r="20807" b="5804"/>
          <a:stretch/>
        </p:blipFill>
        <p:spPr bwMode="auto">
          <a:xfrm>
            <a:off x="479425" y="1412875"/>
            <a:ext cx="5616575" cy="4752973"/>
          </a:xfrm>
          <a:prstGeom prst="rect">
            <a:avLst/>
          </a:prstGeom>
          <a:ln w="38100">
            <a:noFill/>
          </a:ln>
        </p:spPr>
      </p:pic>
      <p:sp>
        <p:nvSpPr>
          <p:cNvPr id="7" name="Rechteck 11"/>
          <p:cNvSpPr/>
          <p:nvPr/>
        </p:nvSpPr>
        <p:spPr bwMode="auto">
          <a:xfrm flipH="1">
            <a:off x="6275389" y="1412876"/>
            <a:ext cx="5581648" cy="4752974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 anchorCtr="0">
            <a:noAutofit/>
          </a:bodyPr>
          <a:lstStyle/>
          <a:p>
            <a:pPr>
              <a:defRPr/>
            </a:pPr>
            <a:r>
              <a:rPr lang="en-GB" sz="2200" b="1" dirty="0">
                <a:solidFill>
                  <a:schemeClr val="bg1"/>
                </a:solidFill>
              </a:rPr>
              <a:t>Specs</a:t>
            </a:r>
            <a:endParaRPr sz="2200" b="1"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Peak Performance 26.7 </a:t>
            </a:r>
            <a:r>
              <a:rPr lang="en-GB" sz="1600" dirty="0" err="1">
                <a:solidFill>
                  <a:schemeClr val="bg1"/>
                </a:solidFill>
              </a:rPr>
              <a:t>Pflop</a:t>
            </a:r>
            <a:r>
              <a:rPr lang="en-GB" sz="1600" dirty="0">
                <a:solidFill>
                  <a:schemeClr val="bg1"/>
                </a:solidFill>
              </a:rPr>
              <a:t>/s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719 </a:t>
            </a:r>
            <a:r>
              <a:rPr lang="en-GB" sz="1600" dirty="0" err="1">
                <a:solidFill>
                  <a:schemeClr val="bg1"/>
                </a:solidFill>
              </a:rPr>
              <a:t>Tbyte</a:t>
            </a:r>
            <a:r>
              <a:rPr lang="en-GB" sz="1600" dirty="0">
                <a:solidFill>
                  <a:schemeClr val="bg1"/>
                </a:solidFill>
              </a:rPr>
              <a:t> main memory and 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70 </a:t>
            </a:r>
            <a:r>
              <a:rPr lang="en-GB" sz="1600" dirty="0" err="1">
                <a:solidFill>
                  <a:schemeClr val="bg1"/>
                </a:solidFill>
              </a:rPr>
              <a:t>Pbyte</a:t>
            </a:r>
            <a:r>
              <a:rPr lang="en-GB" sz="1600" dirty="0">
                <a:solidFill>
                  <a:schemeClr val="bg1"/>
                </a:solidFill>
              </a:rPr>
              <a:t> disk storage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6,480 Lenovo </a:t>
            </a:r>
            <a:r>
              <a:rPr lang="en-GB" sz="1600" dirty="0" err="1">
                <a:solidFill>
                  <a:schemeClr val="bg1"/>
                </a:solidFill>
              </a:rPr>
              <a:t>ThinkSystem</a:t>
            </a:r>
            <a:r>
              <a:rPr lang="en-GB" sz="1600" dirty="0">
                <a:solidFill>
                  <a:schemeClr val="bg1"/>
                </a:solidFill>
              </a:rPr>
              <a:t> nodes with Intel </a:t>
            </a: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1600" dirty="0">
                <a:solidFill>
                  <a:schemeClr val="bg1"/>
                </a:solidFill>
              </a:rPr>
              <a:t>Xeon processors (Skylake)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311,040 compute cores 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Intel Omni-Path interconnects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Direct hot water cooled + Adsorption coolers (47 C)</a:t>
            </a:r>
            <a:endParaRPr dirty="0"/>
          </a:p>
          <a:p>
            <a:pPr>
              <a:spcBef>
                <a:spcPts val="1200"/>
              </a:spcBef>
              <a:defRPr/>
            </a:pPr>
            <a:r>
              <a:rPr lang="en-GB" sz="2200" b="1" dirty="0">
                <a:solidFill>
                  <a:schemeClr val="bg1"/>
                </a:solidFill>
                <a:latin typeface="+mj-lt"/>
              </a:rPr>
              <a:t>HPC + Cloud</a:t>
            </a:r>
            <a:endParaRPr sz="2200" b="1" dirty="0">
              <a:latin typeface="+mj-lt"/>
            </a:endParaRPr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Usage of own and individual virtual machines </a:t>
            </a: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1600" dirty="0">
                <a:solidFill>
                  <a:schemeClr val="bg1"/>
                </a:solidFill>
              </a:rPr>
              <a:t>(integrated cloud)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Pre- and post- processing with user’s individual software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Integrated development, ability to use familiar software and tools</a:t>
            </a:r>
            <a:endParaRPr dirty="0"/>
          </a:p>
          <a:p>
            <a:pPr marL="180000" indent="-180000">
              <a:spcBef>
                <a:spcPts val="200"/>
              </a:spcBef>
              <a:buFont typeface="Arial"/>
              <a:buChar char="•"/>
              <a:defRPr/>
            </a:pPr>
            <a:r>
              <a:rPr lang="en-GB" sz="1600" dirty="0">
                <a:solidFill>
                  <a:schemeClr val="bg1"/>
                </a:solidFill>
              </a:rPr>
              <a:t>Remote visualization and integration to V2C</a:t>
            </a:r>
            <a:endParaRPr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F6826C-7483-A643-AACF-6D97851B6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4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7DFF">
                <a:alpha val="80000"/>
              </a:srgbClr>
            </a:gs>
            <a:gs pos="50000">
              <a:srgbClr val="003980">
                <a:alpha val="69804"/>
              </a:srgbClr>
            </a:gs>
            <a:gs pos="100000">
              <a:srgbClr val="00234E">
                <a:alpha val="69804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DF9CC240-93B7-C44E-B0EC-32B09851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Mix – General </a:t>
            </a:r>
            <a:r>
              <a:rPr lang="de-DE" dirty="0" err="1"/>
              <a:t>Purpose</a:t>
            </a:r>
            <a:r>
              <a:rPr lang="de-DE" dirty="0"/>
              <a:t>,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9714527-9B74-124D-86C3-AC413EDB72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LRZ User </a:t>
            </a:r>
            <a:r>
              <a:rPr lang="de-DE" dirty="0" err="1"/>
              <a:t>Application</a:t>
            </a:r>
            <a:r>
              <a:rPr lang="de-DE" dirty="0"/>
              <a:t>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03CE7-FB1E-A24F-89F7-D7AED69F883F}"/>
              </a:ext>
            </a:extLst>
          </p:cNvPr>
          <p:cNvSpPr txBox="1">
            <a:spLocks/>
          </p:cNvSpPr>
          <p:nvPr/>
        </p:nvSpPr>
        <p:spPr>
          <a:xfrm>
            <a:off x="6277038" y="1418836"/>
            <a:ext cx="5579999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Material Science </a:t>
            </a:r>
            <a:br>
              <a:rPr lang="en-GB" sz="2000" dirty="0">
                <a:solidFill>
                  <a:schemeClr val="accent6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Semiconductors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E6BFC9F-2DB9-5F46-9167-E3E9E77319DE}"/>
              </a:ext>
            </a:extLst>
          </p:cNvPr>
          <p:cNvSpPr txBox="1">
            <a:spLocks/>
          </p:cNvSpPr>
          <p:nvPr/>
        </p:nvSpPr>
        <p:spPr>
          <a:xfrm>
            <a:off x="6277038" y="2444007"/>
            <a:ext cx="558000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Chemistry</a:t>
            </a:r>
            <a:endParaRPr lang="en-GB" sz="2000" b="1" dirty="0">
              <a:solidFill>
                <a:schemeClr val="accent6"/>
              </a:solidFill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Catalytic </a:t>
            </a:r>
            <a:r>
              <a:rPr lang="en-GB" sz="1800" dirty="0">
                <a:solidFill>
                  <a:schemeClr val="bg1"/>
                </a:solidFill>
              </a:rPr>
              <a:t>reactions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AD9C6FB-E612-B44E-817B-8757420EB5D1}"/>
              </a:ext>
            </a:extLst>
          </p:cNvPr>
          <p:cNvSpPr txBox="1">
            <a:spLocks/>
          </p:cNvSpPr>
          <p:nvPr/>
        </p:nvSpPr>
        <p:spPr>
          <a:xfrm>
            <a:off x="6277038" y="3469178"/>
            <a:ext cx="558006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Medicine and Medical Engineering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Blood flow, </a:t>
            </a:r>
            <a:r>
              <a:rPr lang="en-GB" sz="1800" dirty="0">
                <a:solidFill>
                  <a:schemeClr val="bg1"/>
                </a:solidFill>
              </a:rPr>
              <a:t>aneurysms</a:t>
            </a:r>
            <a:r>
              <a:rPr lang="en-GB" sz="2000" dirty="0">
                <a:solidFill>
                  <a:schemeClr val="bg1"/>
                </a:solidFill>
              </a:rPr>
              <a:t>, air conditioning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11257C-3B29-4244-935D-9A74CD132196}"/>
              </a:ext>
            </a:extLst>
          </p:cNvPr>
          <p:cNvSpPr txBox="1">
            <a:spLocks/>
          </p:cNvSpPr>
          <p:nvPr/>
        </p:nvSpPr>
        <p:spPr>
          <a:xfrm>
            <a:off x="6277039" y="4494349"/>
            <a:ext cx="55799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Biophysics</a:t>
            </a:r>
            <a:r>
              <a:rPr lang="en-GB" b="1" dirty="0">
                <a:solidFill>
                  <a:schemeClr val="accent3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Properties of </a:t>
            </a:r>
            <a:r>
              <a:rPr lang="en-GB" sz="1800" dirty="0">
                <a:solidFill>
                  <a:schemeClr val="bg1"/>
                </a:solidFill>
              </a:rPr>
              <a:t>viruses</a:t>
            </a:r>
            <a:r>
              <a:rPr lang="en-GB" sz="2000" dirty="0">
                <a:solidFill>
                  <a:schemeClr val="bg1"/>
                </a:solidFill>
              </a:rPr>
              <a:t>, genome analysis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C495C6-BBF8-D049-ADDC-6E893B9E1F78}"/>
              </a:ext>
            </a:extLst>
          </p:cNvPr>
          <p:cNvSpPr txBox="1">
            <a:spLocks/>
          </p:cNvSpPr>
          <p:nvPr/>
        </p:nvSpPr>
        <p:spPr>
          <a:xfrm>
            <a:off x="6277039" y="5519519"/>
            <a:ext cx="55799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Climate research</a:t>
            </a:r>
            <a:r>
              <a:rPr lang="en-GB" sz="2000" b="1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Currents in </a:t>
            </a:r>
            <a:r>
              <a:rPr lang="en-GB" sz="1800" dirty="0">
                <a:solidFill>
                  <a:schemeClr val="bg1"/>
                </a:solidFill>
              </a:rPr>
              <a:t>oceans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F91B74-BD85-4A44-96BA-CE2F14F249DB}"/>
              </a:ext>
            </a:extLst>
          </p:cNvPr>
          <p:cNvSpPr txBox="1">
            <a:spLocks/>
          </p:cNvSpPr>
          <p:nvPr/>
        </p:nvSpPr>
        <p:spPr>
          <a:xfrm>
            <a:off x="479423" y="1418836"/>
            <a:ext cx="5579999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Computational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6"/>
                </a:solidFill>
              </a:rPr>
              <a:t>Fluid Dynamics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Optimisation of turbines/wings, noise reduction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BAB7432-24FA-D14E-95D7-6754EABA4DC3}"/>
              </a:ext>
            </a:extLst>
          </p:cNvPr>
          <p:cNvSpPr txBox="1">
            <a:spLocks/>
          </p:cNvSpPr>
          <p:nvPr/>
        </p:nvSpPr>
        <p:spPr>
          <a:xfrm>
            <a:off x="479423" y="2444007"/>
            <a:ext cx="558000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Fusion</a:t>
            </a:r>
            <a:r>
              <a:rPr lang="en-GB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Plasma in a </a:t>
            </a:r>
            <a:r>
              <a:rPr lang="en-GB" sz="1800" dirty="0">
                <a:solidFill>
                  <a:schemeClr val="bg1"/>
                </a:solidFill>
              </a:rPr>
              <a:t>future</a:t>
            </a:r>
            <a:r>
              <a:rPr lang="en-GB" sz="2000" dirty="0">
                <a:solidFill>
                  <a:schemeClr val="bg1"/>
                </a:solidFill>
              </a:rPr>
              <a:t> fusion reactor (ITER)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ED15BD4-0F24-7C43-9D36-702B76FF2662}"/>
              </a:ext>
            </a:extLst>
          </p:cNvPr>
          <p:cNvSpPr txBox="1">
            <a:spLocks/>
          </p:cNvSpPr>
          <p:nvPr/>
        </p:nvSpPr>
        <p:spPr>
          <a:xfrm>
            <a:off x="479423" y="3469178"/>
            <a:ext cx="558006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Astrophysics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Origin and </a:t>
            </a:r>
            <a:r>
              <a:rPr lang="en-GB" sz="1800" dirty="0">
                <a:solidFill>
                  <a:schemeClr val="bg1"/>
                </a:solidFill>
              </a:rPr>
              <a:t>evolution</a:t>
            </a:r>
            <a:r>
              <a:rPr lang="en-GB" sz="2000" dirty="0">
                <a:solidFill>
                  <a:schemeClr val="bg1"/>
                </a:solidFill>
              </a:rPr>
              <a:t> of stars and galaxies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553A3D-1534-0F40-B644-C35A1B02914B}"/>
              </a:ext>
            </a:extLst>
          </p:cNvPr>
          <p:cNvSpPr txBox="1">
            <a:spLocks/>
          </p:cNvSpPr>
          <p:nvPr/>
        </p:nvSpPr>
        <p:spPr>
          <a:xfrm>
            <a:off x="479424" y="4494349"/>
            <a:ext cx="55799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Solid State Physics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1800" dirty="0">
                <a:solidFill>
                  <a:schemeClr val="bg1"/>
                </a:solidFill>
              </a:rPr>
              <a:t>Superconductivity</a:t>
            </a:r>
            <a:r>
              <a:rPr lang="en-GB" sz="2000" dirty="0">
                <a:solidFill>
                  <a:schemeClr val="bg1"/>
                </a:solidFill>
              </a:rPr>
              <a:t>, surface properties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DE9B949-7F54-4C4A-9462-B0F4CC6ADC6D}"/>
              </a:ext>
            </a:extLst>
          </p:cNvPr>
          <p:cNvSpPr txBox="1">
            <a:spLocks/>
          </p:cNvSpPr>
          <p:nvPr/>
        </p:nvSpPr>
        <p:spPr>
          <a:xfrm>
            <a:off x="479424" y="5519519"/>
            <a:ext cx="55799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b="1" dirty="0">
                <a:solidFill>
                  <a:schemeClr val="accent6"/>
                </a:solidFill>
              </a:rPr>
              <a:t>Geophysics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000" dirty="0">
                <a:solidFill>
                  <a:schemeClr val="bg1"/>
                </a:solidFill>
              </a:rPr>
              <a:t>Earth quake </a:t>
            </a:r>
            <a:r>
              <a:rPr lang="en-GB" sz="1800" dirty="0">
                <a:solidFill>
                  <a:schemeClr val="bg1"/>
                </a:solidFill>
              </a:rPr>
              <a:t>scenarios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42F3ADC-9A78-724E-B306-A2CC4CBA8C36}"/>
              </a:ext>
            </a:extLst>
          </p:cNvPr>
          <p:cNvCxnSpPr/>
          <p:nvPr/>
        </p:nvCxnSpPr>
        <p:spPr>
          <a:xfrm>
            <a:off x="479425" y="2254587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6CAFF84-332A-F14D-8AB4-FD998B44644E}"/>
              </a:ext>
            </a:extLst>
          </p:cNvPr>
          <p:cNvCxnSpPr/>
          <p:nvPr/>
        </p:nvCxnSpPr>
        <p:spPr>
          <a:xfrm>
            <a:off x="479425" y="3279758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FF42972-DE23-7544-8ADB-1980EF4CEA20}"/>
              </a:ext>
            </a:extLst>
          </p:cNvPr>
          <p:cNvCxnSpPr/>
          <p:nvPr/>
        </p:nvCxnSpPr>
        <p:spPr>
          <a:xfrm>
            <a:off x="479425" y="4304929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7D7238C-919E-6C42-8C3E-5E1D033755E2}"/>
              </a:ext>
            </a:extLst>
          </p:cNvPr>
          <p:cNvCxnSpPr/>
          <p:nvPr/>
        </p:nvCxnSpPr>
        <p:spPr>
          <a:xfrm>
            <a:off x="479425" y="5330100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C05C25-10BF-CC43-8FF7-D87432AB28A2}"/>
              </a:ext>
            </a:extLst>
          </p:cNvPr>
          <p:cNvCxnSpPr/>
          <p:nvPr/>
        </p:nvCxnSpPr>
        <p:spPr>
          <a:xfrm>
            <a:off x="6277038" y="2254587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0B45891-45A4-1B43-8115-7F1EEBDC5E2F}"/>
              </a:ext>
            </a:extLst>
          </p:cNvPr>
          <p:cNvCxnSpPr/>
          <p:nvPr/>
        </p:nvCxnSpPr>
        <p:spPr>
          <a:xfrm>
            <a:off x="6277038" y="3279758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1DA84844-D246-274A-BAAE-6411FE21BF80}"/>
              </a:ext>
            </a:extLst>
          </p:cNvPr>
          <p:cNvCxnSpPr/>
          <p:nvPr/>
        </p:nvCxnSpPr>
        <p:spPr>
          <a:xfrm>
            <a:off x="6277038" y="4304929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E14297C-51E5-C640-848F-B1DA953DB875}"/>
              </a:ext>
            </a:extLst>
          </p:cNvPr>
          <p:cNvCxnSpPr/>
          <p:nvPr/>
        </p:nvCxnSpPr>
        <p:spPr>
          <a:xfrm>
            <a:off x="6277038" y="5330100"/>
            <a:ext cx="557999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61BAA-E422-6448-9A19-95E4270E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de-DE" smtClean="0"/>
              <a:t>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9F32E13-677B-8D43-987D-895FDB1FE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3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57" r="12223"/>
          <a:stretch/>
        </p:blipFill>
        <p:spPr>
          <a:xfrm>
            <a:off x="7512322" y="1449744"/>
            <a:ext cx="4327281" cy="50564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7485535" y="5660486"/>
            <a:ext cx="4399370" cy="494375"/>
          </a:xfrm>
          <a:prstGeom prst="rect">
            <a:avLst/>
          </a:prstGeom>
          <a:solidFill>
            <a:schemeClr val="accent2">
              <a:alpha val="48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chemeClr val="bg1"/>
                </a:solidFill>
              </a:rPr>
              <a:t>Big Data and AI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4822501" y="4175290"/>
            <a:ext cx="2612202" cy="1495611"/>
          </a:xfrm>
          <a:prstGeom prst="homePlate">
            <a:avLst/>
          </a:prstGeom>
          <a:solidFill>
            <a:schemeClr val="bg1">
              <a:alpha val="30000"/>
            </a:schemeClr>
          </a:solidFill>
          <a:ln w="381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22503" y="4461430"/>
            <a:ext cx="2327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Ability and Expertise to Target Large Scale Problems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333375"/>
            <a:ext cx="10474456" cy="360099"/>
          </a:xfrm>
        </p:spPr>
        <p:txBody>
          <a:bodyPr/>
          <a:lstStyle/>
          <a:p>
            <a:r>
              <a:rPr lang="en-US" dirty="0"/>
              <a:t>A New World is Emerging: High Performance AI (HPAI)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1C3F0E1-4ABC-8042-A329-669860E39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71" r="20721"/>
          <a:stretch/>
        </p:blipFill>
        <p:spPr>
          <a:xfrm>
            <a:off x="476274" y="1412875"/>
            <a:ext cx="4295396" cy="50172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Pentagon 26"/>
          <p:cNvSpPr/>
          <p:nvPr/>
        </p:nvSpPr>
        <p:spPr bwMode="auto">
          <a:xfrm rot="10800000">
            <a:off x="4822502" y="2322101"/>
            <a:ext cx="2612201" cy="1495611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75560" y="2608241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New User Communities with New Workflows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24D2D30-F244-CA42-AC5A-6EEFB637A044}"/>
              </a:ext>
            </a:extLst>
          </p:cNvPr>
          <p:cNvSpPr/>
          <p:nvPr/>
        </p:nvSpPr>
        <p:spPr>
          <a:xfrm>
            <a:off x="479376" y="5670901"/>
            <a:ext cx="4292293" cy="48396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spAutoFit/>
          </a:bodyPr>
          <a:lstStyle/>
          <a:p>
            <a:r>
              <a:rPr lang="en-GB" sz="2200" b="1" dirty="0">
                <a:latin typeface="+mj-lt"/>
              </a:rPr>
              <a:t>HPC</a:t>
            </a:r>
            <a:endParaRPr lang="en-GB" sz="2200" dirty="0">
              <a:latin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8A2EBA-6C48-FF49-A39A-3399E333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de-DE" smtClean="0"/>
              <a:t>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AD8F49-6EA4-7E46-9323-D52011A7B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4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AI (HPAI) in a </a:t>
            </a:r>
            <a:r>
              <a:rPr lang="en-US" sz="2800" b="1" dirty="0">
                <a:solidFill>
                  <a:schemeClr val="accent6"/>
                </a:solidFill>
              </a:rPr>
              <a:t>Container</a:t>
            </a:r>
            <a:br>
              <a:rPr lang="en-US" sz="2800" b="1" dirty="0">
                <a:solidFill>
                  <a:schemeClr val="accent6"/>
                </a:solidFill>
              </a:rPr>
            </a:b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uk-UA" smtClean="0"/>
              <a:t>6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1890837" y="1898081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Transition AI algorithms from the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accent6"/>
                </a:solidFill>
              </a:rPr>
              <a:t>laptop to supercomputer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with minimal effort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Bild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585683"/>
            <a:ext cx="1542189" cy="10514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5673062" y="4153161"/>
            <a:ext cx="845876" cy="1"/>
          </a:xfrm>
          <a:prstGeom prst="straightConnector1">
            <a:avLst/>
          </a:prstGeom>
          <a:ln w="76200" cap="sq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1530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</a:rPr>
              <a:t>“It just works”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79425" y="1412875"/>
            <a:ext cx="11305207" cy="4752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Bild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587750"/>
            <a:ext cx="1121649" cy="105468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4D4670-C165-AC41-9C0F-5BFA8DF28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HPAI =</a:t>
            </a:r>
          </a:p>
        </p:txBody>
      </p:sp>
      <p:sp>
        <p:nvSpPr>
          <p:cNvPr id="4" name="Triangle 5"/>
          <p:cNvSpPr/>
          <p:nvPr/>
        </p:nvSpPr>
        <p:spPr bwMode="auto">
          <a:xfrm rot="10800000">
            <a:off x="-22524" y="1412875"/>
            <a:ext cx="5676223" cy="49359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7"/>
          <p:cNvSpPr txBox="1"/>
          <p:nvPr/>
        </p:nvSpPr>
        <p:spPr bwMode="auto">
          <a:xfrm>
            <a:off x="2224366" y="1602840"/>
            <a:ext cx="188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3C71"/>
                </a:solidFill>
              </a:rPr>
              <a:t>M&amp;S</a:t>
            </a:r>
          </a:p>
        </p:txBody>
      </p:sp>
      <p:sp>
        <p:nvSpPr>
          <p:cNvPr id="6" name="Rectangle 9"/>
          <p:cNvSpPr/>
          <p:nvPr/>
        </p:nvSpPr>
        <p:spPr>
          <a:xfrm>
            <a:off x="1670131" y="2355616"/>
            <a:ext cx="31909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Equation based on model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Computing driven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Numerically intensive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Creates simulations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Monte Carlo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Larger problems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Iterative methods</a:t>
            </a:r>
          </a:p>
          <a:p>
            <a:pPr marL="207769" indent="-207769" defTabSz="55405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PDE</a:t>
            </a:r>
          </a:p>
        </p:txBody>
      </p:sp>
      <p:grpSp>
        <p:nvGrpSpPr>
          <p:cNvPr id="7" name="Group 15"/>
          <p:cNvGrpSpPr/>
          <p:nvPr/>
        </p:nvGrpSpPr>
        <p:grpSpPr>
          <a:xfrm>
            <a:off x="6528048" y="1412875"/>
            <a:ext cx="5767504" cy="4896543"/>
            <a:chOff x="6364474" y="1268758"/>
            <a:chExt cx="5996220" cy="5112567"/>
          </a:xfrm>
          <a:solidFill>
            <a:schemeClr val="bg1">
              <a:alpha val="90000"/>
            </a:schemeClr>
          </a:solidFill>
        </p:grpSpPr>
        <p:sp>
          <p:nvSpPr>
            <p:cNvPr id="8" name="Triangle 4"/>
            <p:cNvSpPr/>
            <p:nvPr/>
          </p:nvSpPr>
          <p:spPr bwMode="auto">
            <a:xfrm rot="10800000">
              <a:off x="6364474" y="1268758"/>
              <a:ext cx="5996220" cy="51125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6"/>
            <p:cNvSpPr txBox="1"/>
            <p:nvPr/>
          </p:nvSpPr>
          <p:spPr bwMode="auto">
            <a:xfrm>
              <a:off x="8376572" y="1438063"/>
              <a:ext cx="2695928" cy="1009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003C71"/>
                  </a:solidFill>
                </a:rPr>
                <a:t>Analytics</a:t>
              </a:r>
              <a:r>
                <a:rPr lang="en-US" b="1" dirty="0">
                  <a:solidFill>
                    <a:srgbClr val="003C71"/>
                  </a:solidFill>
                </a:rPr>
                <a:t> </a:t>
              </a:r>
            </a:p>
            <a:p>
              <a:endParaRPr lang="en-US" dirty="0"/>
            </a:p>
          </p:txBody>
        </p:sp>
        <p:sp>
          <p:nvSpPr>
            <p:cNvPr id="10" name="Rectangle 10"/>
            <p:cNvSpPr/>
            <p:nvPr/>
          </p:nvSpPr>
          <p:spPr>
            <a:xfrm>
              <a:off x="8510828" y="2194528"/>
              <a:ext cx="2684847" cy="2648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Finds patterns 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Correlations in data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Logic driven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Creates inferences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Knowledge discovery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Graphs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Data-driven science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Predictions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CNN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3C71"/>
                  </a:solidFill>
                </a:rPr>
                <a:t>RNN</a:t>
              </a:r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2713064" y="548680"/>
            <a:ext cx="6765872" cy="5832648"/>
            <a:chOff x="2195513" y="548678"/>
            <a:chExt cx="6765872" cy="5832648"/>
          </a:xfrm>
        </p:grpSpPr>
        <p:sp>
          <p:nvSpPr>
            <p:cNvPr id="12" name="Triangle 3"/>
            <p:cNvSpPr/>
            <p:nvPr/>
          </p:nvSpPr>
          <p:spPr bwMode="auto">
            <a:xfrm>
              <a:off x="2195513" y="548678"/>
              <a:ext cx="6765872" cy="5832648"/>
            </a:xfrm>
            <a:prstGeom prst="triangle">
              <a:avLst/>
            </a:prstGeom>
            <a:gradFill>
              <a:gsLst>
                <a:gs pos="0">
                  <a:srgbClr val="137DFF"/>
                </a:gs>
                <a:gs pos="50000">
                  <a:srgbClr val="003980">
                    <a:alpha val="69804"/>
                  </a:srgbClr>
                </a:gs>
                <a:gs pos="100000">
                  <a:srgbClr val="00234E">
                    <a:alpha val="7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003C71"/>
                </a:solidFill>
              </a:endParaRPr>
            </a:p>
          </p:txBody>
        </p:sp>
        <p:sp>
          <p:nvSpPr>
            <p:cNvPr id="13" name="TextBox 8"/>
            <p:cNvSpPr txBox="1"/>
            <p:nvPr/>
          </p:nvSpPr>
          <p:spPr bwMode="auto">
            <a:xfrm>
              <a:off x="4880072" y="1144483"/>
              <a:ext cx="1396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04269" y="2831447"/>
              <a:ext cx="2543944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Linear algebra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Matrix operations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Iterative methods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Compute intensive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Data transfer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Predictive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Probabilities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Stencil codes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Calculus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Pattern recognition</a:t>
              </a:r>
            </a:p>
            <a:p>
              <a:pPr marL="207769" indent="-207769" defTabSz="554052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Graphs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20B454-5A90-A045-989B-CF3D8EF1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DB4FC9-BFE1-2046-B7CF-BF700D81BD1A}" type="slidenum">
              <a:rPr lang="de-DE" smtClean="0"/>
              <a:t>7</a:t>
            </a:fld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410D835-235E-8A4D-B519-1BE44CEE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ISC Dr. David Brayford | 18.06.2019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5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6283325" y="1423619"/>
            <a:ext cx="2664000" cy="3456000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txBody>
          <a:bodyPr vert="horz" lIns="144000" tIns="144000" rIns="144000" bIns="180000" rtlCol="0">
            <a:noAutofit/>
          </a:bodyPr>
          <a:lstStyle>
            <a:lvl1pPr marL="252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504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756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008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1260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>
              <a:solidFill>
                <a:schemeClr val="tx2"/>
              </a:solidFill>
              <a:latin typeface="+mn-lt"/>
              <a:ea typeface="ＭＳ Ｐゴシック"/>
              <a:cs typeface="Times New Roman"/>
            </a:endParaRPr>
          </a:p>
        </p:txBody>
      </p:sp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9167265" y="1423619"/>
            <a:ext cx="2664000" cy="3456000"/>
          </a:xfrm>
          <a:prstGeom prst="rect">
            <a:avLst/>
          </a:prstGeom>
          <a:solidFill>
            <a:schemeClr val="tx2"/>
          </a:solidFill>
          <a:ln w="41275">
            <a:noFill/>
          </a:ln>
        </p:spPr>
        <p:txBody>
          <a:bodyPr vert="horz" lIns="144000" tIns="144000" rIns="144000" bIns="180000" rtlCol="0">
            <a:noAutofit/>
          </a:bodyPr>
          <a:lstStyle>
            <a:lvl1pPr marL="252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504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756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008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1260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>
              <a:latin typeface="+mn-lt"/>
              <a:ea typeface="ＭＳ Ｐゴシック"/>
              <a:cs typeface="Times New Roman"/>
            </a:endParaRPr>
          </a:p>
        </p:txBody>
      </p:sp>
      <p:sp>
        <p:nvSpPr>
          <p:cNvPr id="18" name="Inhaltsplatzhalter 2"/>
          <p:cNvSpPr>
            <a:spLocks noGrp="1"/>
          </p:cNvSpPr>
          <p:nvPr>
            <p:ph idx="1"/>
          </p:nvPr>
        </p:nvSpPr>
        <p:spPr>
          <a:xfrm>
            <a:off x="479424" y="1412874"/>
            <a:ext cx="2664000" cy="3456000"/>
          </a:xfrm>
          <a:solidFill>
            <a:schemeClr val="tx2"/>
          </a:solidFill>
          <a:ln w="38100">
            <a:noFill/>
          </a:ln>
        </p:spPr>
        <p:txBody>
          <a:bodyPr lIns="144000" tIns="144000" rIns="144000" bIns="18000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Compute intensive hardware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+mn-lt"/>
              <a:ea typeface="ＭＳ Ｐゴシック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idx="13"/>
          </p:nvPr>
        </p:nvSpPr>
        <p:spPr/>
        <p:txBody>
          <a:bodyPr lIns="144000" tIns="144000" rIns="144000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Method of deploying the AI software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in a simple, straight-forward and flexible way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>
          <a:xfrm>
            <a:off x="6275552" y="1413413"/>
            <a:ext cx="2682000" cy="3455747"/>
          </a:xfrm>
          <a:solidFill>
            <a:schemeClr val="accent6"/>
          </a:solidFill>
          <a:ln w="41275">
            <a:noFill/>
          </a:ln>
        </p:spPr>
        <p:txBody>
          <a:bodyPr lIns="180000" tIns="144000" rIns="180000" bIns="144000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HPC specific software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distributed computing, workload manager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ＭＳ Ｐゴシック"/>
              </a:rPr>
              <a:t>Requirements</a:t>
            </a:r>
            <a:r>
              <a:rPr lang="de-DE" dirty="0">
                <a:ea typeface="ＭＳ Ｐゴシック"/>
              </a:rPr>
              <a:t> </a:t>
            </a:r>
            <a:r>
              <a:rPr lang="de-DE" dirty="0" err="1">
                <a:ea typeface="ＭＳ Ｐゴシック"/>
              </a:rPr>
              <a:t>for</a:t>
            </a:r>
            <a:r>
              <a:rPr lang="de-DE" dirty="0">
                <a:ea typeface="ＭＳ Ｐゴシック"/>
              </a:rPr>
              <a:t> AI on HPC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HPAI</a:t>
            </a:r>
            <a:r>
              <a:rPr lang="de-DE" dirty="0"/>
              <a:t>@LRZ</a:t>
            </a:r>
          </a:p>
        </p:txBody>
      </p:sp>
      <p:sp>
        <p:nvSpPr>
          <p:cNvPr id="12" name="Rechteck 44"/>
          <p:cNvSpPr/>
          <p:nvPr/>
        </p:nvSpPr>
        <p:spPr bwMode="auto">
          <a:xfrm>
            <a:off x="479425" y="5085184"/>
            <a:ext cx="11377611" cy="10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ctr" anchorCtr="1"/>
          <a:lstStyle/>
          <a:p>
            <a:pPr algn="ctr"/>
            <a:endParaRPr lang="en-US" sz="2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Need to get to: “It just works”</a:t>
            </a:r>
          </a:p>
          <a:p>
            <a:pPr algn="ctr"/>
            <a:endParaRPr lang="en-US" sz="2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GB" sz="24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3414000" y="1423618"/>
            <a:ext cx="2664000" cy="3456000"/>
          </a:xfrm>
          <a:prstGeom prst="rect">
            <a:avLst/>
          </a:prstGeom>
          <a:solidFill>
            <a:schemeClr val="accent6"/>
          </a:solidFill>
          <a:ln w="41275">
            <a:noFill/>
          </a:ln>
        </p:spPr>
        <p:txBody>
          <a:bodyPr vert="horz" lIns="144000" tIns="144000" rIns="144000" bIns="180000" rtlCol="0">
            <a:noAutofit/>
          </a:bodyPr>
          <a:lstStyle>
            <a:lvl1pPr marL="252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504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756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008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1260000" indent="-252000" algn="l" defTabSz="9144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Optimized AI frameworks </a:t>
            </a:r>
            <a:r>
              <a:rPr lang="en-US" sz="2000" dirty="0" err="1">
                <a:solidFill>
                  <a:schemeClr val="bg1"/>
                </a:solidFill>
              </a:rPr>
              <a:t>TensorFlow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Caffe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Optimized software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numerical libraries, Python</a:t>
            </a:r>
            <a:endParaRPr lang="en-US" sz="1800" dirty="0">
              <a:solidFill>
                <a:schemeClr val="bg1"/>
              </a:solidFill>
              <a:latin typeface="+mn-lt"/>
              <a:ea typeface="ＭＳ Ｐゴシック"/>
              <a:cs typeface="Times New Roman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6" y="3473149"/>
            <a:ext cx="864096" cy="96502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17C844-B523-0C45-91A0-0586E9E2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425" y="6541108"/>
            <a:ext cx="1389804" cy="153888"/>
          </a:xfrm>
          <a:prstGeom prst="rect">
            <a:avLst/>
          </a:prstGeom>
        </p:spPr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8398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solidFill>
            <a:schemeClr val="tx2"/>
          </a:solidFill>
        </p:spPr>
        <p:txBody>
          <a:bodyPr lIns="144000" tIns="144000" rIns="144000" bIns="144000"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b="1" dirty="0">
                <a:ln w="38100">
                  <a:noFill/>
                </a:ln>
                <a:solidFill>
                  <a:schemeClr val="bg1"/>
                </a:solidFill>
              </a:rPr>
              <a:t>Package Management</a:t>
            </a:r>
          </a:p>
          <a:p>
            <a:pPr marL="0" lvl="0" indent="0">
              <a:spcBef>
                <a:spcPts val="0"/>
              </a:spcBef>
              <a:buNone/>
              <a:defRPr/>
            </a:pPr>
            <a:endParaRPr lang="en-US" sz="2000" dirty="0">
              <a:ln w="38100">
                <a:noFill/>
              </a:ln>
            </a:endParaRPr>
          </a:p>
          <a:p>
            <a:pPr marL="252000" lvl="1" indent="0">
              <a:spcBef>
                <a:spcPts val="0"/>
              </a:spcBef>
              <a:buNone/>
            </a:pPr>
            <a:r>
              <a:rPr lang="en-US" sz="2000" b="1" dirty="0">
                <a:ln w="38100">
                  <a:noFill/>
                </a:ln>
                <a:solidFill>
                  <a:schemeClr val="bg1"/>
                </a:solidFill>
              </a:rPr>
              <a:t>Frameworks have conflicting dependencies</a:t>
            </a:r>
            <a:br>
              <a:rPr lang="en-US" sz="2000" dirty="0">
                <a:ln w="38100">
                  <a:noFill/>
                </a:ln>
              </a:rPr>
            </a:br>
            <a:endParaRPr lang="en-US" sz="2000" dirty="0">
              <a:ln w="38100">
                <a:noFill/>
              </a:ln>
            </a:endParaRPr>
          </a:p>
          <a:p>
            <a:pPr marL="1008000" lvl="4" indent="0">
              <a:spcBef>
                <a:spcPts val="0"/>
              </a:spcBef>
              <a:buNone/>
            </a:pPr>
            <a:r>
              <a:rPr lang="en-US" sz="2000" dirty="0">
                <a:ln w="38100">
                  <a:noFill/>
                </a:ln>
              </a:rPr>
              <a:t>The frameworks &amp; their dependencies need to be combined in a single module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n w="38100">
                <a:noFill/>
              </a:ln>
            </a:endParaRPr>
          </a:p>
          <a:p>
            <a:pPr marL="252000" lvl="1" indent="0">
              <a:spcBef>
                <a:spcPts val="0"/>
              </a:spcBef>
              <a:buNone/>
            </a:pPr>
            <a:r>
              <a:rPr lang="en-US" sz="2000" b="1" dirty="0">
                <a:ln w="38100">
                  <a:noFill/>
                </a:ln>
                <a:solidFill>
                  <a:schemeClr val="bg1"/>
                </a:solidFill>
              </a:rPr>
              <a:t>Rapid update cycles  </a:t>
            </a:r>
          </a:p>
          <a:p>
            <a:pPr marL="1008000" lvl="4" indent="0">
              <a:spcBef>
                <a:spcPts val="0"/>
              </a:spcBef>
              <a:buNone/>
            </a:pPr>
            <a:br>
              <a:rPr lang="en-US" sz="2000" dirty="0">
                <a:ln w="38100">
                  <a:noFill/>
                </a:ln>
              </a:rPr>
            </a:br>
            <a:r>
              <a:rPr lang="en-US" sz="2000" dirty="0">
                <a:ln w="38100">
                  <a:noFill/>
                </a:ln>
              </a:rPr>
              <a:t>Provide a mechanism for users to build there own frameworks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n w="38100">
                <a:noFill/>
              </a:ln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US" dirty="0">
              <a:ln w="38100">
                <a:noFill/>
              </a:ln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sz="half" idx="2"/>
          </p:nvPr>
        </p:nvSpPr>
        <p:spPr>
          <a:noFill/>
          <a:ln w="41275">
            <a:solidFill>
              <a:schemeClr val="bg2"/>
            </a:solidFill>
          </a:ln>
        </p:spPr>
        <p:txBody>
          <a:bodyPr lIns="144000" tIns="144000" rIns="144000" bIns="144000"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b="1" dirty="0">
                <a:ln w="38100">
                  <a:noFill/>
                </a:ln>
                <a:solidFill>
                  <a:schemeClr val="accent3"/>
                </a:solidFill>
              </a:rPr>
              <a:t>Dynamic Programming Environment</a:t>
            </a:r>
          </a:p>
          <a:p>
            <a:pPr marL="1008000" lvl="4" indent="0">
              <a:spcBef>
                <a:spcPts val="0"/>
              </a:spcBef>
              <a:buNone/>
              <a:defRPr/>
            </a:pPr>
            <a:endParaRPr lang="en-US" sz="2000" b="1" dirty="0">
              <a:ln w="38100">
                <a:noFill/>
              </a:ln>
              <a:solidFill>
                <a:schemeClr val="accent6"/>
              </a:solidFill>
            </a:endParaRPr>
          </a:p>
          <a:p>
            <a:pPr marL="252000" lvl="1" indent="0">
              <a:spcBef>
                <a:spcPts val="0"/>
              </a:spcBef>
              <a:buNone/>
              <a:defRPr/>
            </a:pPr>
            <a:r>
              <a:rPr lang="en-US" sz="2000" b="1" dirty="0">
                <a:ln w="38100">
                  <a:noFill/>
                </a:ln>
                <a:solidFill>
                  <a:schemeClr val="accent3"/>
                </a:solidFill>
              </a:rPr>
              <a:t>Python dependencies</a:t>
            </a:r>
            <a:br>
              <a:rPr lang="en-US" sz="2000" b="1" dirty="0">
                <a:ln w="38100">
                  <a:noFill/>
                </a:ln>
                <a:solidFill>
                  <a:schemeClr val="accent3"/>
                </a:solidFill>
              </a:rPr>
            </a:br>
            <a:endParaRPr lang="en-US" sz="2000" b="1" dirty="0">
              <a:ln w="38100">
                <a:noFill/>
              </a:ln>
              <a:solidFill>
                <a:schemeClr val="accent3"/>
              </a:solidFill>
            </a:endParaRPr>
          </a:p>
          <a:p>
            <a:pPr marL="1008000" lvl="4" indent="0">
              <a:spcBef>
                <a:spcPts val="0"/>
              </a:spcBef>
              <a:buNone/>
              <a:defRPr/>
            </a:pPr>
            <a:r>
              <a:rPr lang="en-US" sz="2000" dirty="0">
                <a:ln w="38100">
                  <a:noFill/>
                </a:ln>
              </a:rPr>
              <a:t>Each unique framework needs its own Python instance</a:t>
            </a:r>
          </a:p>
          <a:p>
            <a:pPr marL="0" lvl="0" indent="0">
              <a:spcBef>
                <a:spcPts val="0"/>
              </a:spcBef>
              <a:buNone/>
              <a:defRPr/>
            </a:pPr>
            <a:endParaRPr lang="en-US" sz="2000" dirty="0">
              <a:ln w="38100">
                <a:noFill/>
              </a:ln>
            </a:endParaRPr>
          </a:p>
          <a:p>
            <a:pPr marL="0" lvl="0" indent="0">
              <a:spcBef>
                <a:spcPts val="0"/>
              </a:spcBef>
              <a:buNone/>
              <a:defRPr/>
            </a:pPr>
            <a:endParaRPr lang="en-US" sz="2000" dirty="0">
              <a:ln w="38100">
                <a:noFill/>
              </a:ln>
            </a:endParaRPr>
          </a:p>
          <a:p>
            <a:pPr marL="252000" lvl="1" indent="0">
              <a:spcBef>
                <a:spcPts val="0"/>
              </a:spcBef>
              <a:buNone/>
            </a:pPr>
            <a:r>
              <a:rPr lang="en-US" sz="2000" b="1" dirty="0">
                <a:ln w="38100">
                  <a:noFill/>
                </a:ln>
                <a:solidFill>
                  <a:schemeClr val="accent3"/>
                </a:solidFill>
              </a:rPr>
              <a:t>Connecting to external servers</a:t>
            </a:r>
            <a:br>
              <a:rPr lang="en-US" sz="2000" dirty="0">
                <a:ln w="38100">
                  <a:noFill/>
                </a:ln>
              </a:rPr>
            </a:br>
            <a:endParaRPr lang="en-US" sz="2000" dirty="0">
              <a:ln w="38100">
                <a:noFill/>
              </a:ln>
            </a:endParaRPr>
          </a:p>
          <a:p>
            <a:pPr marL="1008000" lvl="4" indent="0">
              <a:spcBef>
                <a:spcPts val="0"/>
              </a:spcBef>
              <a:buNone/>
            </a:pPr>
            <a:r>
              <a:rPr lang="en-US" sz="2000" dirty="0">
                <a:ln w="38100">
                  <a:noFill/>
                </a:ln>
              </a:rPr>
              <a:t>Build frameworks on systems with internet access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n w="38100">
                <a:noFill/>
              </a:ln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US" dirty="0">
              <a:ln w="38100">
                <a:noFill/>
              </a:ln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HPAI@LRZ</a:t>
            </a:r>
          </a:p>
        </p:txBody>
      </p:sp>
      <p:pic>
        <p:nvPicPr>
          <p:cNvPr id="22" name="Bild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5" y="3249209"/>
            <a:ext cx="513084" cy="51308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44688E8-7091-0D4C-925F-B85AADD1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0" y="4941168"/>
            <a:ext cx="676874" cy="50405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386D3D2-14D9-C443-9B67-74169972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90" y="4653136"/>
            <a:ext cx="585446" cy="57606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663" b="4052"/>
          <a:stretch/>
        </p:blipFill>
        <p:spPr>
          <a:xfrm>
            <a:off x="6744071" y="2852936"/>
            <a:ext cx="641167" cy="621325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C6D2A87-347F-8E45-8879-257C19C2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052" y="6541108"/>
            <a:ext cx="322986" cy="153888"/>
          </a:xfrm>
        </p:spPr>
        <p:txBody>
          <a:bodyPr/>
          <a:lstStyle/>
          <a:p>
            <a:fld id="{FC51FD00-A5E7-2740-B1FF-C42AFF1C919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CCB94C-C1C7-C143-A508-9383C5FE9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ISC Dr. David Brayford | 18.06.2019</a:t>
            </a:r>
          </a:p>
        </p:txBody>
      </p:sp>
    </p:spTree>
    <p:extLst>
      <p:ext uri="{BB962C8B-B14F-4D97-AF65-F5344CB8AC3E}">
        <p14:creationId xmlns:p14="http://schemas.microsoft.com/office/powerpoint/2010/main" val="957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LRZ Farben 2018">
      <a:dk1>
        <a:srgbClr val="000000"/>
      </a:dk1>
      <a:lt1>
        <a:srgbClr val="FFFFFF"/>
      </a:lt1>
      <a:dk2>
        <a:srgbClr val="6991B9"/>
      </a:dk2>
      <a:lt2>
        <a:srgbClr val="C5C5C5"/>
      </a:lt2>
      <a:accent1>
        <a:srgbClr val="6CADDF"/>
      </a:accent1>
      <a:accent2>
        <a:srgbClr val="2467AB"/>
      </a:accent2>
      <a:accent3>
        <a:srgbClr val="003474"/>
      </a:accent3>
      <a:accent4>
        <a:srgbClr val="969696"/>
      </a:accent4>
      <a:accent5>
        <a:srgbClr val="575756"/>
      </a:accent5>
      <a:accent6>
        <a:srgbClr val="FF9A00"/>
      </a:accent6>
      <a:hlink>
        <a:srgbClr val="D36464"/>
      </a:hlink>
      <a:folHlink>
        <a:srgbClr val="D37B76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tx2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38100" cap="sq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694</Words>
  <Application>Microsoft Macintosh PowerPoint</Application>
  <PresentationFormat>Widescreen</PresentationFormat>
  <Paragraphs>198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(Überschriften)</vt:lpstr>
      <vt:lpstr>Calibri</vt:lpstr>
      <vt:lpstr>Office-Design</vt:lpstr>
      <vt:lpstr>PowerPoint Presentation</vt:lpstr>
      <vt:lpstr>PowerPoint Presentation</vt:lpstr>
      <vt:lpstr>SuperMUC-NG (Next Generation)</vt:lpstr>
      <vt:lpstr>Application Mix – General Purpose, Broad Use</vt:lpstr>
      <vt:lpstr>A New World is Emerging: High Performance AI (HPAI)</vt:lpstr>
      <vt:lpstr>High Performance AI (HPAI) in a Container </vt:lpstr>
      <vt:lpstr>HPAI =</vt:lpstr>
      <vt:lpstr>Requirements for AI on HPC</vt:lpstr>
      <vt:lpstr>Key Challenges</vt:lpstr>
      <vt:lpstr> Charliecloud containers in HPC</vt:lpstr>
      <vt:lpstr>Achieving High Performance AI on Secure HPC Systems</vt:lpstr>
      <vt:lpstr>Distributed TensorFlow Results</vt:lpstr>
      <vt:lpstr>Achieving High Performance AI for the community</vt:lpstr>
      <vt:lpstr>Third Quarter 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Brayford, David</dc:creator>
  <cp:lastModifiedBy>David Brayford</cp:lastModifiedBy>
  <cp:revision>108</cp:revision>
  <dcterms:modified xsi:type="dcterms:W3CDTF">2019-06-11T14:37:07Z</dcterms:modified>
</cp:coreProperties>
</file>